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sldIdLst>
    <p:sldId id="286" r:id="rId2"/>
    <p:sldId id="256" r:id="rId3"/>
    <p:sldId id="287"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Lst>
  <p:sldSz cx="9144000" cy="6858000" type="screen4x3"/>
  <p:notesSz cx="6858000" cy="9144000"/>
  <p:defaultTextStyle>
    <a:defPPr>
      <a:defRPr lang="fa-IR"/>
    </a:defPPr>
    <a:lvl1pPr algn="r"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r"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r"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r"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r"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22" autoAdjust="0"/>
    <p:restoredTop sz="94683" autoAdjust="0"/>
  </p:normalViewPr>
  <p:slideViewPr>
    <p:cSldViewPr>
      <p:cViewPr varScale="1">
        <p:scale>
          <a:sx n="84" d="100"/>
          <a:sy n="84" d="100"/>
        </p:scale>
        <p:origin x="1566"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8763" cy="6851650"/>
            <a:chOff x="1" y="0"/>
            <a:chExt cx="5763" cy="4316"/>
          </a:xfrm>
        </p:grpSpPr>
        <p:sp>
          <p:nvSpPr>
            <p:cNvPr id="5" name="Freeform 3"/>
            <p:cNvSpPr>
              <a:spLocks/>
            </p:cNvSpPr>
            <p:nvPr/>
          </p:nvSpPr>
          <p:spPr bwMode="hidden">
            <a:xfrm>
              <a:off x="5045" y="2626"/>
              <a:ext cx="719" cy="1690"/>
            </a:xfrm>
            <a:custGeom>
              <a:avLst/>
              <a:gdLst>
                <a:gd name="T0" fmla="*/ 717 w 717"/>
                <a:gd name="T1" fmla="*/ 72 h 1690"/>
                <a:gd name="T2" fmla="*/ 717 w 717"/>
                <a:gd name="T3" fmla="*/ 0 h 1690"/>
                <a:gd name="T4" fmla="*/ 699 w 717"/>
                <a:gd name="T5" fmla="*/ 101 h 1690"/>
                <a:gd name="T6" fmla="*/ 675 w 717"/>
                <a:gd name="T7" fmla="*/ 209 h 1690"/>
                <a:gd name="T8" fmla="*/ 627 w 717"/>
                <a:gd name="T9" fmla="*/ 389 h 1690"/>
                <a:gd name="T10" fmla="*/ 574 w 717"/>
                <a:gd name="T11" fmla="*/ 569 h 1690"/>
                <a:gd name="T12" fmla="*/ 502 w 717"/>
                <a:gd name="T13" fmla="*/ 749 h 1690"/>
                <a:gd name="T14" fmla="*/ 424 w 717"/>
                <a:gd name="T15" fmla="*/ 935 h 1690"/>
                <a:gd name="T16" fmla="*/ 334 w 717"/>
                <a:gd name="T17" fmla="*/ 1121 h 1690"/>
                <a:gd name="T18" fmla="*/ 233 w 717"/>
                <a:gd name="T19" fmla="*/ 1312 h 1690"/>
                <a:gd name="T20" fmla="*/ 125 w 717"/>
                <a:gd name="T21" fmla="*/ 1498 h 1690"/>
                <a:gd name="T22" fmla="*/ 0 w 717"/>
                <a:gd name="T23" fmla="*/ 1690 h 1690"/>
                <a:gd name="T24" fmla="*/ 11 w 717"/>
                <a:gd name="T25" fmla="*/ 1690 h 1690"/>
                <a:gd name="T26" fmla="*/ 137 w 717"/>
                <a:gd name="T27" fmla="*/ 1498 h 1690"/>
                <a:gd name="T28" fmla="*/ 245 w 717"/>
                <a:gd name="T29" fmla="*/ 1312 h 1690"/>
                <a:gd name="T30" fmla="*/ 346 w 717"/>
                <a:gd name="T31" fmla="*/ 1121 h 1690"/>
                <a:gd name="T32" fmla="*/ 436 w 717"/>
                <a:gd name="T33" fmla="*/ 935 h 1690"/>
                <a:gd name="T34" fmla="*/ 514 w 717"/>
                <a:gd name="T35" fmla="*/ 749 h 1690"/>
                <a:gd name="T36" fmla="*/ 585 w 717"/>
                <a:gd name="T37" fmla="*/ 569 h 1690"/>
                <a:gd name="T38" fmla="*/ 639 w 717"/>
                <a:gd name="T39" fmla="*/ 389 h 1690"/>
                <a:gd name="T40" fmla="*/ 687 w 717"/>
                <a:gd name="T41" fmla="*/ 209 h 1690"/>
                <a:gd name="T42" fmla="*/ 705 w 717"/>
                <a:gd name="T43" fmla="*/ 143 h 1690"/>
                <a:gd name="T44" fmla="*/ 717 w 717"/>
                <a:gd name="T45" fmla="*/ 72 h 1690"/>
                <a:gd name="T46" fmla="*/ 717 w 717"/>
                <a:gd name="T47" fmla="*/ 72 h 1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6" name="Freeform 4"/>
            <p:cNvSpPr>
              <a:spLocks/>
            </p:cNvSpPr>
            <p:nvPr/>
          </p:nvSpPr>
          <p:spPr bwMode="hidden">
            <a:xfrm>
              <a:off x="5386" y="3794"/>
              <a:ext cx="378" cy="522"/>
            </a:xfrm>
            <a:custGeom>
              <a:avLst/>
              <a:gdLst>
                <a:gd name="T0" fmla="*/ 377 w 377"/>
                <a:gd name="T1" fmla="*/ 0 h 522"/>
                <a:gd name="T2" fmla="*/ 293 w 377"/>
                <a:gd name="T3" fmla="*/ 132 h 522"/>
                <a:gd name="T4" fmla="*/ 204 w 377"/>
                <a:gd name="T5" fmla="*/ 264 h 522"/>
                <a:gd name="T6" fmla="*/ 102 w 377"/>
                <a:gd name="T7" fmla="*/ 396 h 522"/>
                <a:gd name="T8" fmla="*/ 0 w 377"/>
                <a:gd name="T9" fmla="*/ 522 h 522"/>
                <a:gd name="T10" fmla="*/ 12 w 377"/>
                <a:gd name="T11" fmla="*/ 522 h 522"/>
                <a:gd name="T12" fmla="*/ 114 w 377"/>
                <a:gd name="T13" fmla="*/ 402 h 522"/>
                <a:gd name="T14" fmla="*/ 204 w 377"/>
                <a:gd name="T15" fmla="*/ 282 h 522"/>
                <a:gd name="T16" fmla="*/ 377 w 377"/>
                <a:gd name="T17" fmla="*/ 24 h 522"/>
                <a:gd name="T18" fmla="*/ 377 w 377"/>
                <a:gd name="T19" fmla="*/ 0 h 522"/>
                <a:gd name="T20" fmla="*/ 377 w 377"/>
                <a:gd name="T21"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7" name="Freeform 5"/>
            <p:cNvSpPr>
              <a:spLocks/>
            </p:cNvSpPr>
            <p:nvPr/>
          </p:nvSpPr>
          <p:spPr bwMode="hidden">
            <a:xfrm>
              <a:off x="5680" y="4214"/>
              <a:ext cx="84" cy="102"/>
            </a:xfrm>
            <a:custGeom>
              <a:avLst/>
              <a:gdLst>
                <a:gd name="T0" fmla="*/ 0 w 84"/>
                <a:gd name="T1" fmla="*/ 102 h 102"/>
                <a:gd name="T2" fmla="*/ 18 w 84"/>
                <a:gd name="T3" fmla="*/ 102 h 102"/>
                <a:gd name="T4" fmla="*/ 48 w 84"/>
                <a:gd name="T5" fmla="*/ 60 h 102"/>
                <a:gd name="T6" fmla="*/ 84 w 84"/>
                <a:gd name="T7" fmla="*/ 24 h 102"/>
                <a:gd name="T8" fmla="*/ 84 w 84"/>
                <a:gd name="T9" fmla="*/ 0 h 102"/>
                <a:gd name="T10" fmla="*/ 42 w 84"/>
                <a:gd name="T11" fmla="*/ 54 h 102"/>
                <a:gd name="T12" fmla="*/ 0 w 84"/>
                <a:gd name="T13" fmla="*/ 102 h 102"/>
                <a:gd name="T14" fmla="*/ 0 w 84"/>
                <a:gd name="T15" fmla="*/ 102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grpSp>
          <p:nvGrpSpPr>
            <p:cNvPr id="8" name="Group 6"/>
            <p:cNvGrpSpPr>
              <a:grpSpLocks/>
            </p:cNvGrpSpPr>
            <p:nvPr/>
          </p:nvGrpSpPr>
          <p:grpSpPr bwMode="auto">
            <a:xfrm>
              <a:off x="288" y="0"/>
              <a:ext cx="5098" cy="4316"/>
              <a:chOff x="288" y="0"/>
              <a:chExt cx="5098" cy="4316"/>
            </a:xfrm>
          </p:grpSpPr>
          <p:sp>
            <p:nvSpPr>
              <p:cNvPr id="28" name="Freeform 7"/>
              <p:cNvSpPr>
                <a:spLocks/>
              </p:cNvSpPr>
              <p:nvPr userDrawn="1"/>
            </p:nvSpPr>
            <p:spPr bwMode="hidden">
              <a:xfrm>
                <a:off x="2789" y="0"/>
                <a:ext cx="72" cy="4316"/>
              </a:xfrm>
              <a:custGeom>
                <a:avLst/>
                <a:gdLst>
                  <a:gd name="T0" fmla="*/ 0 w 72"/>
                  <a:gd name="T1" fmla="*/ 0 h 4316"/>
                  <a:gd name="T2" fmla="*/ 60 w 72"/>
                  <a:gd name="T3" fmla="*/ 4316 h 4316"/>
                  <a:gd name="T4" fmla="*/ 72 w 72"/>
                  <a:gd name="T5" fmla="*/ 4316 h 4316"/>
                  <a:gd name="T6" fmla="*/ 12 w 72"/>
                  <a:gd name="T7" fmla="*/ 0 h 4316"/>
                  <a:gd name="T8" fmla="*/ 0 w 72"/>
                  <a:gd name="T9" fmla="*/ 0 h 4316"/>
                  <a:gd name="T10" fmla="*/ 0 w 72"/>
                  <a:gd name="T11" fmla="*/ 0 h 4316"/>
                </a:gdLst>
                <a:ahLst/>
                <a:cxnLst>
                  <a:cxn ang="0">
                    <a:pos x="T0" y="T1"/>
                  </a:cxn>
                  <a:cxn ang="0">
                    <a:pos x="T2" y="T3"/>
                  </a:cxn>
                  <a:cxn ang="0">
                    <a:pos x="T4" y="T5"/>
                  </a:cxn>
                  <a:cxn ang="0">
                    <a:pos x="T6" y="T7"/>
                  </a:cxn>
                  <a:cxn ang="0">
                    <a:pos x="T8" y="T9"/>
                  </a:cxn>
                  <a:cxn ang="0">
                    <a:pos x="T10" y="T11"/>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29" name="Freeform 8"/>
              <p:cNvSpPr>
                <a:spLocks/>
              </p:cNvSpPr>
              <p:nvPr userDrawn="1"/>
            </p:nvSpPr>
            <p:spPr bwMode="hidden">
              <a:xfrm>
                <a:off x="3089" y="0"/>
                <a:ext cx="174" cy="4316"/>
              </a:xfrm>
              <a:custGeom>
                <a:avLst/>
                <a:gdLst>
                  <a:gd name="T0" fmla="*/ 24 w 174"/>
                  <a:gd name="T1" fmla="*/ 0 h 4316"/>
                  <a:gd name="T2" fmla="*/ 12 w 174"/>
                  <a:gd name="T3" fmla="*/ 0 h 4316"/>
                  <a:gd name="T4" fmla="*/ 42 w 174"/>
                  <a:gd name="T5" fmla="*/ 216 h 4316"/>
                  <a:gd name="T6" fmla="*/ 72 w 174"/>
                  <a:gd name="T7" fmla="*/ 444 h 4316"/>
                  <a:gd name="T8" fmla="*/ 96 w 174"/>
                  <a:gd name="T9" fmla="*/ 689 h 4316"/>
                  <a:gd name="T10" fmla="*/ 120 w 174"/>
                  <a:gd name="T11" fmla="*/ 947 h 4316"/>
                  <a:gd name="T12" fmla="*/ 132 w 174"/>
                  <a:gd name="T13" fmla="*/ 1211 h 4316"/>
                  <a:gd name="T14" fmla="*/ 150 w 174"/>
                  <a:gd name="T15" fmla="*/ 1487 h 4316"/>
                  <a:gd name="T16" fmla="*/ 156 w 174"/>
                  <a:gd name="T17" fmla="*/ 1768 h 4316"/>
                  <a:gd name="T18" fmla="*/ 162 w 174"/>
                  <a:gd name="T19" fmla="*/ 2062 h 4316"/>
                  <a:gd name="T20" fmla="*/ 156 w 174"/>
                  <a:gd name="T21" fmla="*/ 2644 h 4316"/>
                  <a:gd name="T22" fmla="*/ 126 w 174"/>
                  <a:gd name="T23" fmla="*/ 3225 h 4316"/>
                  <a:gd name="T24" fmla="*/ 108 w 174"/>
                  <a:gd name="T25" fmla="*/ 3507 h 4316"/>
                  <a:gd name="T26" fmla="*/ 78 w 174"/>
                  <a:gd name="T27" fmla="*/ 3788 h 4316"/>
                  <a:gd name="T28" fmla="*/ 42 w 174"/>
                  <a:gd name="T29" fmla="*/ 4058 h 4316"/>
                  <a:gd name="T30" fmla="*/ 0 w 174"/>
                  <a:gd name="T31" fmla="*/ 4316 h 4316"/>
                  <a:gd name="T32" fmla="*/ 12 w 174"/>
                  <a:gd name="T33" fmla="*/ 4316 h 4316"/>
                  <a:gd name="T34" fmla="*/ 54 w 174"/>
                  <a:gd name="T35" fmla="*/ 4058 h 4316"/>
                  <a:gd name="T36" fmla="*/ 90 w 174"/>
                  <a:gd name="T37" fmla="*/ 3782 h 4316"/>
                  <a:gd name="T38" fmla="*/ 120 w 174"/>
                  <a:gd name="T39" fmla="*/ 3507 h 4316"/>
                  <a:gd name="T40" fmla="*/ 138 w 174"/>
                  <a:gd name="T41" fmla="*/ 3219 h 4316"/>
                  <a:gd name="T42" fmla="*/ 168 w 174"/>
                  <a:gd name="T43" fmla="*/ 2638 h 4316"/>
                  <a:gd name="T44" fmla="*/ 174 w 174"/>
                  <a:gd name="T45" fmla="*/ 2056 h 4316"/>
                  <a:gd name="T46" fmla="*/ 168 w 174"/>
                  <a:gd name="T47" fmla="*/ 1768 h 4316"/>
                  <a:gd name="T48" fmla="*/ 162 w 174"/>
                  <a:gd name="T49" fmla="*/ 1487 h 4316"/>
                  <a:gd name="T50" fmla="*/ 144 w 174"/>
                  <a:gd name="T51" fmla="*/ 1211 h 4316"/>
                  <a:gd name="T52" fmla="*/ 132 w 174"/>
                  <a:gd name="T53" fmla="*/ 941 h 4316"/>
                  <a:gd name="T54" fmla="*/ 108 w 174"/>
                  <a:gd name="T55" fmla="*/ 689 h 4316"/>
                  <a:gd name="T56" fmla="*/ 84 w 174"/>
                  <a:gd name="T57" fmla="*/ 444 h 4316"/>
                  <a:gd name="T58" fmla="*/ 54 w 174"/>
                  <a:gd name="T59" fmla="*/ 216 h 4316"/>
                  <a:gd name="T60" fmla="*/ 24 w 174"/>
                  <a:gd name="T61" fmla="*/ 0 h 4316"/>
                  <a:gd name="T62" fmla="*/ 24 w 174"/>
                  <a:gd name="T63"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30" name="Freeform 9"/>
              <p:cNvSpPr>
                <a:spLocks/>
              </p:cNvSpPr>
              <p:nvPr userDrawn="1"/>
            </p:nvSpPr>
            <p:spPr bwMode="hidden">
              <a:xfrm>
                <a:off x="3358" y="0"/>
                <a:ext cx="337" cy="4316"/>
              </a:xfrm>
              <a:custGeom>
                <a:avLst/>
                <a:gdLst>
                  <a:gd name="T0" fmla="*/ 329 w 335"/>
                  <a:gd name="T1" fmla="*/ 2014 h 4316"/>
                  <a:gd name="T2" fmla="*/ 317 w 335"/>
                  <a:gd name="T3" fmla="*/ 1726 h 4316"/>
                  <a:gd name="T4" fmla="*/ 293 w 335"/>
                  <a:gd name="T5" fmla="*/ 1445 h 4316"/>
                  <a:gd name="T6" fmla="*/ 263 w 335"/>
                  <a:gd name="T7" fmla="*/ 1175 h 4316"/>
                  <a:gd name="T8" fmla="*/ 228 w 335"/>
                  <a:gd name="T9" fmla="*/ 917 h 4316"/>
                  <a:gd name="T10" fmla="*/ 186 w 335"/>
                  <a:gd name="T11" fmla="*/ 665 h 4316"/>
                  <a:gd name="T12" fmla="*/ 132 w 335"/>
                  <a:gd name="T13" fmla="*/ 432 h 4316"/>
                  <a:gd name="T14" fmla="*/ 78 w 335"/>
                  <a:gd name="T15" fmla="*/ 204 h 4316"/>
                  <a:gd name="T16" fmla="*/ 12 w 335"/>
                  <a:gd name="T17" fmla="*/ 0 h 4316"/>
                  <a:gd name="T18" fmla="*/ 0 w 335"/>
                  <a:gd name="T19" fmla="*/ 0 h 4316"/>
                  <a:gd name="T20" fmla="*/ 66 w 335"/>
                  <a:gd name="T21" fmla="*/ 204 h 4316"/>
                  <a:gd name="T22" fmla="*/ 120 w 335"/>
                  <a:gd name="T23" fmla="*/ 432 h 4316"/>
                  <a:gd name="T24" fmla="*/ 174 w 335"/>
                  <a:gd name="T25" fmla="*/ 665 h 4316"/>
                  <a:gd name="T26" fmla="*/ 216 w 335"/>
                  <a:gd name="T27" fmla="*/ 917 h 4316"/>
                  <a:gd name="T28" fmla="*/ 251 w 335"/>
                  <a:gd name="T29" fmla="*/ 1175 h 4316"/>
                  <a:gd name="T30" fmla="*/ 281 w 335"/>
                  <a:gd name="T31" fmla="*/ 1445 h 4316"/>
                  <a:gd name="T32" fmla="*/ 305 w 335"/>
                  <a:gd name="T33" fmla="*/ 1726 h 4316"/>
                  <a:gd name="T34" fmla="*/ 317 w 335"/>
                  <a:gd name="T35" fmla="*/ 2014 h 4316"/>
                  <a:gd name="T36" fmla="*/ 323 w 335"/>
                  <a:gd name="T37" fmla="*/ 2314 h 4316"/>
                  <a:gd name="T38" fmla="*/ 317 w 335"/>
                  <a:gd name="T39" fmla="*/ 2608 h 4316"/>
                  <a:gd name="T40" fmla="*/ 305 w 335"/>
                  <a:gd name="T41" fmla="*/ 2907 h 4316"/>
                  <a:gd name="T42" fmla="*/ 281 w 335"/>
                  <a:gd name="T43" fmla="*/ 3201 h 4316"/>
                  <a:gd name="T44" fmla="*/ 257 w 335"/>
                  <a:gd name="T45" fmla="*/ 3489 h 4316"/>
                  <a:gd name="T46" fmla="*/ 216 w 335"/>
                  <a:gd name="T47" fmla="*/ 3777 h 4316"/>
                  <a:gd name="T48" fmla="*/ 174 w 335"/>
                  <a:gd name="T49" fmla="*/ 4052 h 4316"/>
                  <a:gd name="T50" fmla="*/ 120 w 335"/>
                  <a:gd name="T51" fmla="*/ 4316 h 4316"/>
                  <a:gd name="T52" fmla="*/ 132 w 335"/>
                  <a:gd name="T53" fmla="*/ 4316 h 4316"/>
                  <a:gd name="T54" fmla="*/ 186 w 335"/>
                  <a:gd name="T55" fmla="*/ 4052 h 4316"/>
                  <a:gd name="T56" fmla="*/ 228 w 335"/>
                  <a:gd name="T57" fmla="*/ 3777 h 4316"/>
                  <a:gd name="T58" fmla="*/ 269 w 335"/>
                  <a:gd name="T59" fmla="*/ 3489 h 4316"/>
                  <a:gd name="T60" fmla="*/ 293 w 335"/>
                  <a:gd name="T61" fmla="*/ 3201 h 4316"/>
                  <a:gd name="T62" fmla="*/ 317 w 335"/>
                  <a:gd name="T63" fmla="*/ 2907 h 4316"/>
                  <a:gd name="T64" fmla="*/ 329 w 335"/>
                  <a:gd name="T65" fmla="*/ 2608 h 4316"/>
                  <a:gd name="T66" fmla="*/ 335 w 335"/>
                  <a:gd name="T67" fmla="*/ 2314 h 4316"/>
                  <a:gd name="T68" fmla="*/ 329 w 335"/>
                  <a:gd name="T69" fmla="*/ 2014 h 4316"/>
                  <a:gd name="T70" fmla="*/ 329 w 335"/>
                  <a:gd name="T71" fmla="*/ 201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31" name="Freeform 10"/>
              <p:cNvSpPr>
                <a:spLocks/>
              </p:cNvSpPr>
              <p:nvPr userDrawn="1"/>
            </p:nvSpPr>
            <p:spPr bwMode="hidden">
              <a:xfrm>
                <a:off x="3676" y="0"/>
                <a:ext cx="427" cy="4316"/>
              </a:xfrm>
              <a:custGeom>
                <a:avLst/>
                <a:gdLst>
                  <a:gd name="T0" fmla="*/ 413 w 425"/>
                  <a:gd name="T1" fmla="*/ 1924 h 4316"/>
                  <a:gd name="T2" fmla="*/ 395 w 425"/>
                  <a:gd name="T3" fmla="*/ 1690 h 4316"/>
                  <a:gd name="T4" fmla="*/ 365 w 425"/>
                  <a:gd name="T5" fmla="*/ 1457 h 4316"/>
                  <a:gd name="T6" fmla="*/ 329 w 425"/>
                  <a:gd name="T7" fmla="*/ 1229 h 4316"/>
                  <a:gd name="T8" fmla="*/ 281 w 425"/>
                  <a:gd name="T9" fmla="*/ 1001 h 4316"/>
                  <a:gd name="T10" fmla="*/ 227 w 425"/>
                  <a:gd name="T11" fmla="*/ 761 h 4316"/>
                  <a:gd name="T12" fmla="*/ 162 w 425"/>
                  <a:gd name="T13" fmla="*/ 522 h 4316"/>
                  <a:gd name="T14" fmla="*/ 90 w 425"/>
                  <a:gd name="T15" fmla="*/ 270 h 4316"/>
                  <a:gd name="T16" fmla="*/ 12 w 425"/>
                  <a:gd name="T17" fmla="*/ 0 h 4316"/>
                  <a:gd name="T18" fmla="*/ 0 w 425"/>
                  <a:gd name="T19" fmla="*/ 0 h 4316"/>
                  <a:gd name="T20" fmla="*/ 84 w 425"/>
                  <a:gd name="T21" fmla="*/ 270 h 4316"/>
                  <a:gd name="T22" fmla="*/ 156 w 425"/>
                  <a:gd name="T23" fmla="*/ 522 h 4316"/>
                  <a:gd name="T24" fmla="*/ 216 w 425"/>
                  <a:gd name="T25" fmla="*/ 767 h 4316"/>
                  <a:gd name="T26" fmla="*/ 275 w 425"/>
                  <a:gd name="T27" fmla="*/ 1001 h 4316"/>
                  <a:gd name="T28" fmla="*/ 317 w 425"/>
                  <a:gd name="T29" fmla="*/ 1235 h 4316"/>
                  <a:gd name="T30" fmla="*/ 353 w 425"/>
                  <a:gd name="T31" fmla="*/ 1463 h 4316"/>
                  <a:gd name="T32" fmla="*/ 383 w 425"/>
                  <a:gd name="T33" fmla="*/ 1690 h 4316"/>
                  <a:gd name="T34" fmla="*/ 401 w 425"/>
                  <a:gd name="T35" fmla="*/ 1924 h 4316"/>
                  <a:gd name="T36" fmla="*/ 413 w 425"/>
                  <a:gd name="T37" fmla="*/ 2188 h 4316"/>
                  <a:gd name="T38" fmla="*/ 407 w 425"/>
                  <a:gd name="T39" fmla="*/ 2458 h 4316"/>
                  <a:gd name="T40" fmla="*/ 395 w 425"/>
                  <a:gd name="T41" fmla="*/ 2733 h 4316"/>
                  <a:gd name="T42" fmla="*/ 365 w 425"/>
                  <a:gd name="T43" fmla="*/ 3021 h 4316"/>
                  <a:gd name="T44" fmla="*/ 329 w 425"/>
                  <a:gd name="T45" fmla="*/ 3321 h 4316"/>
                  <a:gd name="T46" fmla="*/ 275 w 425"/>
                  <a:gd name="T47" fmla="*/ 3639 h 4316"/>
                  <a:gd name="T48" fmla="*/ 204 w 425"/>
                  <a:gd name="T49" fmla="*/ 3968 h 4316"/>
                  <a:gd name="T50" fmla="*/ 126 w 425"/>
                  <a:gd name="T51" fmla="*/ 4316 h 4316"/>
                  <a:gd name="T52" fmla="*/ 138 w 425"/>
                  <a:gd name="T53" fmla="*/ 4316 h 4316"/>
                  <a:gd name="T54" fmla="*/ 216 w 425"/>
                  <a:gd name="T55" fmla="*/ 3968 h 4316"/>
                  <a:gd name="T56" fmla="*/ 287 w 425"/>
                  <a:gd name="T57" fmla="*/ 3639 h 4316"/>
                  <a:gd name="T58" fmla="*/ 341 w 425"/>
                  <a:gd name="T59" fmla="*/ 3321 h 4316"/>
                  <a:gd name="T60" fmla="*/ 377 w 425"/>
                  <a:gd name="T61" fmla="*/ 3021 h 4316"/>
                  <a:gd name="T62" fmla="*/ 407 w 425"/>
                  <a:gd name="T63" fmla="*/ 2733 h 4316"/>
                  <a:gd name="T64" fmla="*/ 419 w 425"/>
                  <a:gd name="T65" fmla="*/ 2458 h 4316"/>
                  <a:gd name="T66" fmla="*/ 425 w 425"/>
                  <a:gd name="T67" fmla="*/ 2188 h 4316"/>
                  <a:gd name="T68" fmla="*/ 413 w 425"/>
                  <a:gd name="T69" fmla="*/ 1924 h 4316"/>
                  <a:gd name="T70" fmla="*/ 413 w 425"/>
                  <a:gd name="T71" fmla="*/ 192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32" name="Freeform 11"/>
              <p:cNvSpPr>
                <a:spLocks/>
              </p:cNvSpPr>
              <p:nvPr userDrawn="1"/>
            </p:nvSpPr>
            <p:spPr bwMode="hidden">
              <a:xfrm>
                <a:off x="3946" y="0"/>
                <a:ext cx="558" cy="4316"/>
              </a:xfrm>
              <a:custGeom>
                <a:avLst/>
                <a:gdLst>
                  <a:gd name="T0" fmla="*/ 556 w 556"/>
                  <a:gd name="T1" fmla="*/ 2020 h 4316"/>
                  <a:gd name="T2" fmla="*/ 538 w 556"/>
                  <a:gd name="T3" fmla="*/ 1732 h 4316"/>
                  <a:gd name="T4" fmla="*/ 503 w 556"/>
                  <a:gd name="T5" fmla="*/ 1445 h 4316"/>
                  <a:gd name="T6" fmla="*/ 455 w 556"/>
                  <a:gd name="T7" fmla="*/ 1175 h 4316"/>
                  <a:gd name="T8" fmla="*/ 395 w 556"/>
                  <a:gd name="T9" fmla="*/ 911 h 4316"/>
                  <a:gd name="T10" fmla="*/ 317 w 556"/>
                  <a:gd name="T11" fmla="*/ 659 h 4316"/>
                  <a:gd name="T12" fmla="*/ 228 w 556"/>
                  <a:gd name="T13" fmla="*/ 426 h 4316"/>
                  <a:gd name="T14" fmla="*/ 126 w 556"/>
                  <a:gd name="T15" fmla="*/ 204 h 4316"/>
                  <a:gd name="T16" fmla="*/ 12 w 556"/>
                  <a:gd name="T17" fmla="*/ 0 h 4316"/>
                  <a:gd name="T18" fmla="*/ 0 w 556"/>
                  <a:gd name="T19" fmla="*/ 0 h 4316"/>
                  <a:gd name="T20" fmla="*/ 114 w 556"/>
                  <a:gd name="T21" fmla="*/ 204 h 4316"/>
                  <a:gd name="T22" fmla="*/ 216 w 556"/>
                  <a:gd name="T23" fmla="*/ 426 h 4316"/>
                  <a:gd name="T24" fmla="*/ 305 w 556"/>
                  <a:gd name="T25" fmla="*/ 659 h 4316"/>
                  <a:gd name="T26" fmla="*/ 383 w 556"/>
                  <a:gd name="T27" fmla="*/ 911 h 4316"/>
                  <a:gd name="T28" fmla="*/ 443 w 556"/>
                  <a:gd name="T29" fmla="*/ 1175 h 4316"/>
                  <a:gd name="T30" fmla="*/ 491 w 556"/>
                  <a:gd name="T31" fmla="*/ 1445 h 4316"/>
                  <a:gd name="T32" fmla="*/ 526 w 556"/>
                  <a:gd name="T33" fmla="*/ 1732 h 4316"/>
                  <a:gd name="T34" fmla="*/ 544 w 556"/>
                  <a:gd name="T35" fmla="*/ 2020 h 4316"/>
                  <a:gd name="T36" fmla="*/ 544 w 556"/>
                  <a:gd name="T37" fmla="*/ 2326 h 4316"/>
                  <a:gd name="T38" fmla="*/ 532 w 556"/>
                  <a:gd name="T39" fmla="*/ 2632 h 4316"/>
                  <a:gd name="T40" fmla="*/ 503 w 556"/>
                  <a:gd name="T41" fmla="*/ 2931 h 4316"/>
                  <a:gd name="T42" fmla="*/ 455 w 556"/>
                  <a:gd name="T43" fmla="*/ 3225 h 4316"/>
                  <a:gd name="T44" fmla="*/ 389 w 556"/>
                  <a:gd name="T45" fmla="*/ 3513 h 4316"/>
                  <a:gd name="T46" fmla="*/ 311 w 556"/>
                  <a:gd name="T47" fmla="*/ 3788 h 4316"/>
                  <a:gd name="T48" fmla="*/ 216 w 556"/>
                  <a:gd name="T49" fmla="*/ 4058 h 4316"/>
                  <a:gd name="T50" fmla="*/ 102 w 556"/>
                  <a:gd name="T51" fmla="*/ 4316 h 4316"/>
                  <a:gd name="T52" fmla="*/ 114 w 556"/>
                  <a:gd name="T53" fmla="*/ 4316 h 4316"/>
                  <a:gd name="T54" fmla="*/ 228 w 556"/>
                  <a:gd name="T55" fmla="*/ 4058 h 4316"/>
                  <a:gd name="T56" fmla="*/ 323 w 556"/>
                  <a:gd name="T57" fmla="*/ 3788 h 4316"/>
                  <a:gd name="T58" fmla="*/ 401 w 556"/>
                  <a:gd name="T59" fmla="*/ 3513 h 4316"/>
                  <a:gd name="T60" fmla="*/ 467 w 556"/>
                  <a:gd name="T61" fmla="*/ 3225 h 4316"/>
                  <a:gd name="T62" fmla="*/ 515 w 556"/>
                  <a:gd name="T63" fmla="*/ 2931 h 4316"/>
                  <a:gd name="T64" fmla="*/ 544 w 556"/>
                  <a:gd name="T65" fmla="*/ 2632 h 4316"/>
                  <a:gd name="T66" fmla="*/ 556 w 556"/>
                  <a:gd name="T67" fmla="*/ 2326 h 4316"/>
                  <a:gd name="T68" fmla="*/ 556 w 556"/>
                  <a:gd name="T69" fmla="*/ 2020 h 4316"/>
                  <a:gd name="T70" fmla="*/ 556 w 556"/>
                  <a:gd name="T71" fmla="*/ 202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33" name="Freeform 12"/>
              <p:cNvSpPr>
                <a:spLocks/>
              </p:cNvSpPr>
              <p:nvPr userDrawn="1"/>
            </p:nvSpPr>
            <p:spPr bwMode="hidden">
              <a:xfrm>
                <a:off x="4246" y="0"/>
                <a:ext cx="690" cy="4316"/>
              </a:xfrm>
              <a:custGeom>
                <a:avLst/>
                <a:gdLst>
                  <a:gd name="T0" fmla="*/ 688 w 688"/>
                  <a:gd name="T1" fmla="*/ 2086 h 4316"/>
                  <a:gd name="T2" fmla="*/ 670 w 688"/>
                  <a:gd name="T3" fmla="*/ 1810 h 4316"/>
                  <a:gd name="T4" fmla="*/ 634 w 688"/>
                  <a:gd name="T5" fmla="*/ 1541 h 4316"/>
                  <a:gd name="T6" fmla="*/ 574 w 688"/>
                  <a:gd name="T7" fmla="*/ 1271 h 4316"/>
                  <a:gd name="T8" fmla="*/ 497 w 688"/>
                  <a:gd name="T9" fmla="*/ 1007 h 4316"/>
                  <a:gd name="T10" fmla="*/ 401 w 688"/>
                  <a:gd name="T11" fmla="*/ 749 h 4316"/>
                  <a:gd name="T12" fmla="*/ 293 w 688"/>
                  <a:gd name="T13" fmla="*/ 492 h 4316"/>
                  <a:gd name="T14" fmla="*/ 162 w 688"/>
                  <a:gd name="T15" fmla="*/ 240 h 4316"/>
                  <a:gd name="T16" fmla="*/ 12 w 688"/>
                  <a:gd name="T17" fmla="*/ 0 h 4316"/>
                  <a:gd name="T18" fmla="*/ 0 w 688"/>
                  <a:gd name="T19" fmla="*/ 0 h 4316"/>
                  <a:gd name="T20" fmla="*/ 150 w 688"/>
                  <a:gd name="T21" fmla="*/ 240 h 4316"/>
                  <a:gd name="T22" fmla="*/ 281 w 688"/>
                  <a:gd name="T23" fmla="*/ 492 h 4316"/>
                  <a:gd name="T24" fmla="*/ 389 w 688"/>
                  <a:gd name="T25" fmla="*/ 749 h 4316"/>
                  <a:gd name="T26" fmla="*/ 485 w 688"/>
                  <a:gd name="T27" fmla="*/ 1007 h 4316"/>
                  <a:gd name="T28" fmla="*/ 562 w 688"/>
                  <a:gd name="T29" fmla="*/ 1271 h 4316"/>
                  <a:gd name="T30" fmla="*/ 622 w 688"/>
                  <a:gd name="T31" fmla="*/ 1541 h 4316"/>
                  <a:gd name="T32" fmla="*/ 658 w 688"/>
                  <a:gd name="T33" fmla="*/ 1810 h 4316"/>
                  <a:gd name="T34" fmla="*/ 676 w 688"/>
                  <a:gd name="T35" fmla="*/ 2086 h 4316"/>
                  <a:gd name="T36" fmla="*/ 676 w 688"/>
                  <a:gd name="T37" fmla="*/ 2368 h 4316"/>
                  <a:gd name="T38" fmla="*/ 658 w 688"/>
                  <a:gd name="T39" fmla="*/ 2650 h 4316"/>
                  <a:gd name="T40" fmla="*/ 616 w 688"/>
                  <a:gd name="T41" fmla="*/ 2931 h 4316"/>
                  <a:gd name="T42" fmla="*/ 556 w 688"/>
                  <a:gd name="T43" fmla="*/ 3213 h 4316"/>
                  <a:gd name="T44" fmla="*/ 473 w 688"/>
                  <a:gd name="T45" fmla="*/ 3495 h 4316"/>
                  <a:gd name="T46" fmla="*/ 371 w 688"/>
                  <a:gd name="T47" fmla="*/ 3777 h 4316"/>
                  <a:gd name="T48" fmla="*/ 251 w 688"/>
                  <a:gd name="T49" fmla="*/ 4046 h 4316"/>
                  <a:gd name="T50" fmla="*/ 114 w 688"/>
                  <a:gd name="T51" fmla="*/ 4316 h 4316"/>
                  <a:gd name="T52" fmla="*/ 126 w 688"/>
                  <a:gd name="T53" fmla="*/ 4316 h 4316"/>
                  <a:gd name="T54" fmla="*/ 263 w 688"/>
                  <a:gd name="T55" fmla="*/ 4046 h 4316"/>
                  <a:gd name="T56" fmla="*/ 383 w 688"/>
                  <a:gd name="T57" fmla="*/ 3777 h 4316"/>
                  <a:gd name="T58" fmla="*/ 485 w 688"/>
                  <a:gd name="T59" fmla="*/ 3495 h 4316"/>
                  <a:gd name="T60" fmla="*/ 568 w 688"/>
                  <a:gd name="T61" fmla="*/ 3219 h 4316"/>
                  <a:gd name="T62" fmla="*/ 628 w 688"/>
                  <a:gd name="T63" fmla="*/ 2937 h 4316"/>
                  <a:gd name="T64" fmla="*/ 670 w 688"/>
                  <a:gd name="T65" fmla="*/ 2656 h 4316"/>
                  <a:gd name="T66" fmla="*/ 688 w 688"/>
                  <a:gd name="T67" fmla="*/ 2368 h 4316"/>
                  <a:gd name="T68" fmla="*/ 688 w 688"/>
                  <a:gd name="T69" fmla="*/ 2086 h 4316"/>
                  <a:gd name="T70" fmla="*/ 688 w 688"/>
                  <a:gd name="T71" fmla="*/ 208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34" name="Freeform 13"/>
              <p:cNvSpPr>
                <a:spLocks/>
              </p:cNvSpPr>
              <p:nvPr userDrawn="1"/>
            </p:nvSpPr>
            <p:spPr bwMode="hidden">
              <a:xfrm>
                <a:off x="4522" y="0"/>
                <a:ext cx="864" cy="4316"/>
              </a:xfrm>
              <a:custGeom>
                <a:avLst/>
                <a:gdLst>
                  <a:gd name="T0" fmla="*/ 855 w 861"/>
                  <a:gd name="T1" fmla="*/ 2128 h 4316"/>
                  <a:gd name="T2" fmla="*/ 831 w 861"/>
                  <a:gd name="T3" fmla="*/ 1834 h 4316"/>
                  <a:gd name="T4" fmla="*/ 808 w 861"/>
                  <a:gd name="T5" fmla="*/ 1684 h 4316"/>
                  <a:gd name="T6" fmla="*/ 784 w 861"/>
                  <a:gd name="T7" fmla="*/ 1541 h 4316"/>
                  <a:gd name="T8" fmla="*/ 748 w 861"/>
                  <a:gd name="T9" fmla="*/ 1397 h 4316"/>
                  <a:gd name="T10" fmla="*/ 712 w 861"/>
                  <a:gd name="T11" fmla="*/ 1253 h 4316"/>
                  <a:gd name="T12" fmla="*/ 664 w 861"/>
                  <a:gd name="T13" fmla="*/ 1115 h 4316"/>
                  <a:gd name="T14" fmla="*/ 610 w 861"/>
                  <a:gd name="T15" fmla="*/ 977 h 4316"/>
                  <a:gd name="T16" fmla="*/ 491 w 861"/>
                  <a:gd name="T17" fmla="*/ 719 h 4316"/>
                  <a:gd name="T18" fmla="*/ 353 w 861"/>
                  <a:gd name="T19" fmla="*/ 468 h 4316"/>
                  <a:gd name="T20" fmla="*/ 192 w 861"/>
                  <a:gd name="T21" fmla="*/ 228 h 4316"/>
                  <a:gd name="T22" fmla="*/ 12 w 861"/>
                  <a:gd name="T23" fmla="*/ 0 h 4316"/>
                  <a:gd name="T24" fmla="*/ 0 w 861"/>
                  <a:gd name="T25" fmla="*/ 0 h 4316"/>
                  <a:gd name="T26" fmla="*/ 180 w 861"/>
                  <a:gd name="T27" fmla="*/ 228 h 4316"/>
                  <a:gd name="T28" fmla="*/ 341 w 861"/>
                  <a:gd name="T29" fmla="*/ 468 h 4316"/>
                  <a:gd name="T30" fmla="*/ 479 w 861"/>
                  <a:gd name="T31" fmla="*/ 719 h 4316"/>
                  <a:gd name="T32" fmla="*/ 598 w 861"/>
                  <a:gd name="T33" fmla="*/ 983 h 4316"/>
                  <a:gd name="T34" fmla="*/ 652 w 861"/>
                  <a:gd name="T35" fmla="*/ 1121 h 4316"/>
                  <a:gd name="T36" fmla="*/ 700 w 861"/>
                  <a:gd name="T37" fmla="*/ 1259 h 4316"/>
                  <a:gd name="T38" fmla="*/ 736 w 861"/>
                  <a:gd name="T39" fmla="*/ 1403 h 4316"/>
                  <a:gd name="T40" fmla="*/ 772 w 861"/>
                  <a:gd name="T41" fmla="*/ 1547 h 4316"/>
                  <a:gd name="T42" fmla="*/ 802 w 861"/>
                  <a:gd name="T43" fmla="*/ 1690 h 4316"/>
                  <a:gd name="T44" fmla="*/ 819 w 861"/>
                  <a:gd name="T45" fmla="*/ 1834 h 4316"/>
                  <a:gd name="T46" fmla="*/ 837 w 861"/>
                  <a:gd name="T47" fmla="*/ 1984 h 4316"/>
                  <a:gd name="T48" fmla="*/ 843 w 861"/>
                  <a:gd name="T49" fmla="*/ 2128 h 4316"/>
                  <a:gd name="T50" fmla="*/ 849 w 861"/>
                  <a:gd name="T51" fmla="*/ 2278 h 4316"/>
                  <a:gd name="T52" fmla="*/ 843 w 861"/>
                  <a:gd name="T53" fmla="*/ 2428 h 4316"/>
                  <a:gd name="T54" fmla="*/ 831 w 861"/>
                  <a:gd name="T55" fmla="*/ 2572 h 4316"/>
                  <a:gd name="T56" fmla="*/ 819 w 861"/>
                  <a:gd name="T57" fmla="*/ 2721 h 4316"/>
                  <a:gd name="T58" fmla="*/ 796 w 861"/>
                  <a:gd name="T59" fmla="*/ 2865 h 4316"/>
                  <a:gd name="T60" fmla="*/ 766 w 861"/>
                  <a:gd name="T61" fmla="*/ 3015 h 4316"/>
                  <a:gd name="T62" fmla="*/ 724 w 861"/>
                  <a:gd name="T63" fmla="*/ 3159 h 4316"/>
                  <a:gd name="T64" fmla="*/ 682 w 861"/>
                  <a:gd name="T65" fmla="*/ 3303 h 4316"/>
                  <a:gd name="T66" fmla="*/ 586 w 861"/>
                  <a:gd name="T67" fmla="*/ 3567 h 4316"/>
                  <a:gd name="T68" fmla="*/ 473 w 861"/>
                  <a:gd name="T69" fmla="*/ 3824 h 4316"/>
                  <a:gd name="T70" fmla="*/ 335 w 861"/>
                  <a:gd name="T71" fmla="*/ 4076 h 4316"/>
                  <a:gd name="T72" fmla="*/ 180 w 861"/>
                  <a:gd name="T73" fmla="*/ 4316 h 4316"/>
                  <a:gd name="T74" fmla="*/ 192 w 861"/>
                  <a:gd name="T75" fmla="*/ 4316 h 4316"/>
                  <a:gd name="T76" fmla="*/ 347 w 861"/>
                  <a:gd name="T77" fmla="*/ 4076 h 4316"/>
                  <a:gd name="T78" fmla="*/ 485 w 861"/>
                  <a:gd name="T79" fmla="*/ 3824 h 4316"/>
                  <a:gd name="T80" fmla="*/ 598 w 861"/>
                  <a:gd name="T81" fmla="*/ 3573 h 4316"/>
                  <a:gd name="T82" fmla="*/ 694 w 861"/>
                  <a:gd name="T83" fmla="*/ 3309 h 4316"/>
                  <a:gd name="T84" fmla="*/ 736 w 861"/>
                  <a:gd name="T85" fmla="*/ 3165 h 4316"/>
                  <a:gd name="T86" fmla="*/ 778 w 861"/>
                  <a:gd name="T87" fmla="*/ 3021 h 4316"/>
                  <a:gd name="T88" fmla="*/ 808 w 861"/>
                  <a:gd name="T89" fmla="*/ 2871 h 4316"/>
                  <a:gd name="T90" fmla="*/ 831 w 861"/>
                  <a:gd name="T91" fmla="*/ 2727 h 4316"/>
                  <a:gd name="T92" fmla="*/ 843 w 861"/>
                  <a:gd name="T93" fmla="*/ 2578 h 4316"/>
                  <a:gd name="T94" fmla="*/ 855 w 861"/>
                  <a:gd name="T95" fmla="*/ 2428 h 4316"/>
                  <a:gd name="T96" fmla="*/ 861 w 861"/>
                  <a:gd name="T97" fmla="*/ 2278 h 4316"/>
                  <a:gd name="T98" fmla="*/ 855 w 861"/>
                  <a:gd name="T99" fmla="*/ 2128 h 4316"/>
                  <a:gd name="T100" fmla="*/ 855 w 861"/>
                  <a:gd name="T101" fmla="*/ 212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35" name="Freeform 14"/>
              <p:cNvSpPr>
                <a:spLocks/>
              </p:cNvSpPr>
              <p:nvPr userDrawn="1"/>
            </p:nvSpPr>
            <p:spPr bwMode="hidden">
              <a:xfrm>
                <a:off x="2399" y="0"/>
                <a:ext cx="150" cy="4316"/>
              </a:xfrm>
              <a:custGeom>
                <a:avLst/>
                <a:gdLst>
                  <a:gd name="T0" fmla="*/ 18 w 149"/>
                  <a:gd name="T1" fmla="*/ 1942 h 4316"/>
                  <a:gd name="T2" fmla="*/ 30 w 149"/>
                  <a:gd name="T3" fmla="*/ 1630 h 4316"/>
                  <a:gd name="T4" fmla="*/ 42 w 149"/>
                  <a:gd name="T5" fmla="*/ 1331 h 4316"/>
                  <a:gd name="T6" fmla="*/ 59 w 149"/>
                  <a:gd name="T7" fmla="*/ 1055 h 4316"/>
                  <a:gd name="T8" fmla="*/ 77 w 149"/>
                  <a:gd name="T9" fmla="*/ 791 h 4316"/>
                  <a:gd name="T10" fmla="*/ 83 w 149"/>
                  <a:gd name="T11" fmla="*/ 671 h 4316"/>
                  <a:gd name="T12" fmla="*/ 95 w 149"/>
                  <a:gd name="T13" fmla="*/ 557 h 4316"/>
                  <a:gd name="T14" fmla="*/ 107 w 149"/>
                  <a:gd name="T15" fmla="*/ 444 h 4316"/>
                  <a:gd name="T16" fmla="*/ 113 w 149"/>
                  <a:gd name="T17" fmla="*/ 342 h 4316"/>
                  <a:gd name="T18" fmla="*/ 125 w 149"/>
                  <a:gd name="T19" fmla="*/ 246 h 4316"/>
                  <a:gd name="T20" fmla="*/ 131 w 149"/>
                  <a:gd name="T21" fmla="*/ 156 h 4316"/>
                  <a:gd name="T22" fmla="*/ 143 w 149"/>
                  <a:gd name="T23" fmla="*/ 72 h 4316"/>
                  <a:gd name="T24" fmla="*/ 149 w 149"/>
                  <a:gd name="T25" fmla="*/ 0 h 4316"/>
                  <a:gd name="T26" fmla="*/ 137 w 149"/>
                  <a:gd name="T27" fmla="*/ 0 h 4316"/>
                  <a:gd name="T28" fmla="*/ 131 w 149"/>
                  <a:gd name="T29" fmla="*/ 72 h 4316"/>
                  <a:gd name="T30" fmla="*/ 119 w 149"/>
                  <a:gd name="T31" fmla="*/ 156 h 4316"/>
                  <a:gd name="T32" fmla="*/ 113 w 149"/>
                  <a:gd name="T33" fmla="*/ 246 h 4316"/>
                  <a:gd name="T34" fmla="*/ 101 w 149"/>
                  <a:gd name="T35" fmla="*/ 342 h 4316"/>
                  <a:gd name="T36" fmla="*/ 95 w 149"/>
                  <a:gd name="T37" fmla="*/ 444 h 4316"/>
                  <a:gd name="T38" fmla="*/ 83 w 149"/>
                  <a:gd name="T39" fmla="*/ 557 h 4316"/>
                  <a:gd name="T40" fmla="*/ 71 w 149"/>
                  <a:gd name="T41" fmla="*/ 671 h 4316"/>
                  <a:gd name="T42" fmla="*/ 65 w 149"/>
                  <a:gd name="T43" fmla="*/ 791 h 4316"/>
                  <a:gd name="T44" fmla="*/ 48 w 149"/>
                  <a:gd name="T45" fmla="*/ 1055 h 4316"/>
                  <a:gd name="T46" fmla="*/ 30 w 149"/>
                  <a:gd name="T47" fmla="*/ 1331 h 4316"/>
                  <a:gd name="T48" fmla="*/ 18 w 149"/>
                  <a:gd name="T49" fmla="*/ 1630 h 4316"/>
                  <a:gd name="T50" fmla="*/ 6 w 149"/>
                  <a:gd name="T51" fmla="*/ 1942 h 4316"/>
                  <a:gd name="T52" fmla="*/ 0 w 149"/>
                  <a:gd name="T53" fmla="*/ 2278 h 4316"/>
                  <a:gd name="T54" fmla="*/ 6 w 149"/>
                  <a:gd name="T55" fmla="*/ 2602 h 4316"/>
                  <a:gd name="T56" fmla="*/ 12 w 149"/>
                  <a:gd name="T57" fmla="*/ 2919 h 4316"/>
                  <a:gd name="T58" fmla="*/ 24 w 149"/>
                  <a:gd name="T59" fmla="*/ 3219 h 4316"/>
                  <a:gd name="T60" fmla="*/ 36 w 149"/>
                  <a:gd name="T61" fmla="*/ 3513 h 4316"/>
                  <a:gd name="T62" fmla="*/ 59 w 149"/>
                  <a:gd name="T63" fmla="*/ 3794 h 4316"/>
                  <a:gd name="T64" fmla="*/ 89 w 149"/>
                  <a:gd name="T65" fmla="*/ 4058 h 4316"/>
                  <a:gd name="T66" fmla="*/ 125 w 149"/>
                  <a:gd name="T67" fmla="*/ 4316 h 4316"/>
                  <a:gd name="T68" fmla="*/ 137 w 149"/>
                  <a:gd name="T69" fmla="*/ 4316 h 4316"/>
                  <a:gd name="T70" fmla="*/ 101 w 149"/>
                  <a:gd name="T71" fmla="*/ 4058 h 4316"/>
                  <a:gd name="T72" fmla="*/ 71 w 149"/>
                  <a:gd name="T73" fmla="*/ 3794 h 4316"/>
                  <a:gd name="T74" fmla="*/ 48 w 149"/>
                  <a:gd name="T75" fmla="*/ 3513 h 4316"/>
                  <a:gd name="T76" fmla="*/ 36 w 149"/>
                  <a:gd name="T77" fmla="*/ 3225 h 4316"/>
                  <a:gd name="T78" fmla="*/ 24 w 149"/>
                  <a:gd name="T79" fmla="*/ 2919 h 4316"/>
                  <a:gd name="T80" fmla="*/ 18 w 149"/>
                  <a:gd name="T81" fmla="*/ 2608 h 4316"/>
                  <a:gd name="T82" fmla="*/ 12 w 149"/>
                  <a:gd name="T83" fmla="*/ 2278 h 4316"/>
                  <a:gd name="T84" fmla="*/ 18 w 149"/>
                  <a:gd name="T85" fmla="*/ 1942 h 4316"/>
                  <a:gd name="T86" fmla="*/ 18 w 149"/>
                  <a:gd name="T87" fmla="*/ 194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36" name="Freeform 15"/>
              <p:cNvSpPr>
                <a:spLocks/>
              </p:cNvSpPr>
              <p:nvPr userDrawn="1"/>
            </p:nvSpPr>
            <p:spPr bwMode="hidden">
              <a:xfrm>
                <a:off x="1967" y="0"/>
                <a:ext cx="300" cy="4316"/>
              </a:xfrm>
              <a:custGeom>
                <a:avLst/>
                <a:gdLst>
                  <a:gd name="T0" fmla="*/ 18 w 299"/>
                  <a:gd name="T1" fmla="*/ 2062 h 4316"/>
                  <a:gd name="T2" fmla="*/ 30 w 299"/>
                  <a:gd name="T3" fmla="*/ 1750 h 4316"/>
                  <a:gd name="T4" fmla="*/ 54 w 299"/>
                  <a:gd name="T5" fmla="*/ 1451 h 4316"/>
                  <a:gd name="T6" fmla="*/ 84 w 299"/>
                  <a:gd name="T7" fmla="*/ 1169 h 4316"/>
                  <a:gd name="T8" fmla="*/ 126 w 299"/>
                  <a:gd name="T9" fmla="*/ 899 h 4316"/>
                  <a:gd name="T10" fmla="*/ 162 w 299"/>
                  <a:gd name="T11" fmla="*/ 641 h 4316"/>
                  <a:gd name="T12" fmla="*/ 209 w 299"/>
                  <a:gd name="T13" fmla="*/ 408 h 4316"/>
                  <a:gd name="T14" fmla="*/ 251 w 299"/>
                  <a:gd name="T15" fmla="*/ 192 h 4316"/>
                  <a:gd name="T16" fmla="*/ 299 w 299"/>
                  <a:gd name="T17" fmla="*/ 0 h 4316"/>
                  <a:gd name="T18" fmla="*/ 287 w 299"/>
                  <a:gd name="T19" fmla="*/ 0 h 4316"/>
                  <a:gd name="T20" fmla="*/ 239 w 299"/>
                  <a:gd name="T21" fmla="*/ 192 h 4316"/>
                  <a:gd name="T22" fmla="*/ 198 w 299"/>
                  <a:gd name="T23" fmla="*/ 408 h 4316"/>
                  <a:gd name="T24" fmla="*/ 156 w 299"/>
                  <a:gd name="T25" fmla="*/ 641 h 4316"/>
                  <a:gd name="T26" fmla="*/ 114 w 299"/>
                  <a:gd name="T27" fmla="*/ 899 h 4316"/>
                  <a:gd name="T28" fmla="*/ 78 w 299"/>
                  <a:gd name="T29" fmla="*/ 1169 h 4316"/>
                  <a:gd name="T30" fmla="*/ 48 w 299"/>
                  <a:gd name="T31" fmla="*/ 1451 h 4316"/>
                  <a:gd name="T32" fmla="*/ 24 w 299"/>
                  <a:gd name="T33" fmla="*/ 1750 h 4316"/>
                  <a:gd name="T34" fmla="*/ 6 w 299"/>
                  <a:gd name="T35" fmla="*/ 2062 h 4316"/>
                  <a:gd name="T36" fmla="*/ 0 w 299"/>
                  <a:gd name="T37" fmla="*/ 2374 h 4316"/>
                  <a:gd name="T38" fmla="*/ 12 w 299"/>
                  <a:gd name="T39" fmla="*/ 2674 h 4316"/>
                  <a:gd name="T40" fmla="*/ 30 w 299"/>
                  <a:gd name="T41" fmla="*/ 2973 h 4316"/>
                  <a:gd name="T42" fmla="*/ 54 w 299"/>
                  <a:gd name="T43" fmla="*/ 3255 h 4316"/>
                  <a:gd name="T44" fmla="*/ 96 w 299"/>
                  <a:gd name="T45" fmla="*/ 3537 h 4316"/>
                  <a:gd name="T46" fmla="*/ 144 w 299"/>
                  <a:gd name="T47" fmla="*/ 3806 h 4316"/>
                  <a:gd name="T48" fmla="*/ 203 w 299"/>
                  <a:gd name="T49" fmla="*/ 4064 h 4316"/>
                  <a:gd name="T50" fmla="*/ 275 w 299"/>
                  <a:gd name="T51" fmla="*/ 4316 h 4316"/>
                  <a:gd name="T52" fmla="*/ 287 w 299"/>
                  <a:gd name="T53" fmla="*/ 4316 h 4316"/>
                  <a:gd name="T54" fmla="*/ 215 w 299"/>
                  <a:gd name="T55" fmla="*/ 4064 h 4316"/>
                  <a:gd name="T56" fmla="*/ 156 w 299"/>
                  <a:gd name="T57" fmla="*/ 3806 h 4316"/>
                  <a:gd name="T58" fmla="*/ 108 w 299"/>
                  <a:gd name="T59" fmla="*/ 3537 h 4316"/>
                  <a:gd name="T60" fmla="*/ 66 w 299"/>
                  <a:gd name="T61" fmla="*/ 3261 h 4316"/>
                  <a:gd name="T62" fmla="*/ 42 w 299"/>
                  <a:gd name="T63" fmla="*/ 2973 h 4316"/>
                  <a:gd name="T64" fmla="*/ 24 w 299"/>
                  <a:gd name="T65" fmla="*/ 2680 h 4316"/>
                  <a:gd name="T66" fmla="*/ 12 w 299"/>
                  <a:gd name="T67" fmla="*/ 2374 h 4316"/>
                  <a:gd name="T68" fmla="*/ 18 w 299"/>
                  <a:gd name="T69" fmla="*/ 2062 h 4316"/>
                  <a:gd name="T70" fmla="*/ 18 w 299"/>
                  <a:gd name="T71" fmla="*/ 206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37" name="Freeform 16"/>
              <p:cNvSpPr>
                <a:spLocks/>
              </p:cNvSpPr>
              <p:nvPr userDrawn="1"/>
            </p:nvSpPr>
            <p:spPr bwMode="hidden">
              <a:xfrm>
                <a:off x="1566" y="0"/>
                <a:ext cx="425" cy="4316"/>
              </a:xfrm>
              <a:custGeom>
                <a:avLst/>
                <a:gdLst>
                  <a:gd name="T0" fmla="*/ 424 w 424"/>
                  <a:gd name="T1" fmla="*/ 0 h 4316"/>
                  <a:gd name="T2" fmla="*/ 412 w 424"/>
                  <a:gd name="T3" fmla="*/ 0 h 4316"/>
                  <a:gd name="T4" fmla="*/ 316 w 424"/>
                  <a:gd name="T5" fmla="*/ 222 h 4316"/>
                  <a:gd name="T6" fmla="*/ 239 w 424"/>
                  <a:gd name="T7" fmla="*/ 462 h 4316"/>
                  <a:gd name="T8" fmla="*/ 167 w 424"/>
                  <a:gd name="T9" fmla="*/ 707 h 4316"/>
                  <a:gd name="T10" fmla="*/ 107 w 424"/>
                  <a:gd name="T11" fmla="*/ 971 h 4316"/>
                  <a:gd name="T12" fmla="*/ 65 w 424"/>
                  <a:gd name="T13" fmla="*/ 1247 h 4316"/>
                  <a:gd name="T14" fmla="*/ 29 w 424"/>
                  <a:gd name="T15" fmla="*/ 1529 h 4316"/>
                  <a:gd name="T16" fmla="*/ 6 w 424"/>
                  <a:gd name="T17" fmla="*/ 1822 h 4316"/>
                  <a:gd name="T18" fmla="*/ 0 w 424"/>
                  <a:gd name="T19" fmla="*/ 2122 h 4316"/>
                  <a:gd name="T20" fmla="*/ 6 w 424"/>
                  <a:gd name="T21" fmla="*/ 2404 h 4316"/>
                  <a:gd name="T22" fmla="*/ 24 w 424"/>
                  <a:gd name="T23" fmla="*/ 2686 h 4316"/>
                  <a:gd name="T24" fmla="*/ 47 w 424"/>
                  <a:gd name="T25" fmla="*/ 2961 h 4316"/>
                  <a:gd name="T26" fmla="*/ 89 w 424"/>
                  <a:gd name="T27" fmla="*/ 3243 h 4316"/>
                  <a:gd name="T28" fmla="*/ 137 w 424"/>
                  <a:gd name="T29" fmla="*/ 3519 h 4316"/>
                  <a:gd name="T30" fmla="*/ 197 w 424"/>
                  <a:gd name="T31" fmla="*/ 3788 h 4316"/>
                  <a:gd name="T32" fmla="*/ 269 w 424"/>
                  <a:gd name="T33" fmla="*/ 4058 h 4316"/>
                  <a:gd name="T34" fmla="*/ 346 w 424"/>
                  <a:gd name="T35" fmla="*/ 4316 h 4316"/>
                  <a:gd name="T36" fmla="*/ 358 w 424"/>
                  <a:gd name="T37" fmla="*/ 4316 h 4316"/>
                  <a:gd name="T38" fmla="*/ 281 w 424"/>
                  <a:gd name="T39" fmla="*/ 4058 h 4316"/>
                  <a:gd name="T40" fmla="*/ 209 w 424"/>
                  <a:gd name="T41" fmla="*/ 3788 h 4316"/>
                  <a:gd name="T42" fmla="*/ 149 w 424"/>
                  <a:gd name="T43" fmla="*/ 3519 h 4316"/>
                  <a:gd name="T44" fmla="*/ 101 w 424"/>
                  <a:gd name="T45" fmla="*/ 3243 h 4316"/>
                  <a:gd name="T46" fmla="*/ 59 w 424"/>
                  <a:gd name="T47" fmla="*/ 2961 h 4316"/>
                  <a:gd name="T48" fmla="*/ 35 w 424"/>
                  <a:gd name="T49" fmla="*/ 2686 h 4316"/>
                  <a:gd name="T50" fmla="*/ 18 w 424"/>
                  <a:gd name="T51" fmla="*/ 2404 h 4316"/>
                  <a:gd name="T52" fmla="*/ 12 w 424"/>
                  <a:gd name="T53" fmla="*/ 2122 h 4316"/>
                  <a:gd name="T54" fmla="*/ 18 w 424"/>
                  <a:gd name="T55" fmla="*/ 1822 h 4316"/>
                  <a:gd name="T56" fmla="*/ 41 w 424"/>
                  <a:gd name="T57" fmla="*/ 1529 h 4316"/>
                  <a:gd name="T58" fmla="*/ 71 w 424"/>
                  <a:gd name="T59" fmla="*/ 1247 h 4316"/>
                  <a:gd name="T60" fmla="*/ 119 w 424"/>
                  <a:gd name="T61" fmla="*/ 971 h 4316"/>
                  <a:gd name="T62" fmla="*/ 179 w 424"/>
                  <a:gd name="T63" fmla="*/ 707 h 4316"/>
                  <a:gd name="T64" fmla="*/ 245 w 424"/>
                  <a:gd name="T65" fmla="*/ 462 h 4316"/>
                  <a:gd name="T66" fmla="*/ 328 w 424"/>
                  <a:gd name="T67" fmla="*/ 222 h 4316"/>
                  <a:gd name="T68" fmla="*/ 424 w 424"/>
                  <a:gd name="T69" fmla="*/ 0 h 4316"/>
                  <a:gd name="T70" fmla="*/ 424 w 424"/>
                  <a:gd name="T71"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38" name="Freeform 17"/>
              <p:cNvSpPr>
                <a:spLocks/>
              </p:cNvSpPr>
              <p:nvPr userDrawn="1"/>
            </p:nvSpPr>
            <p:spPr bwMode="hidden">
              <a:xfrm>
                <a:off x="1128" y="0"/>
                <a:ext cx="575" cy="4316"/>
              </a:xfrm>
              <a:custGeom>
                <a:avLst/>
                <a:gdLst>
                  <a:gd name="T0" fmla="*/ 12 w 574"/>
                  <a:gd name="T1" fmla="*/ 2146 h 4316"/>
                  <a:gd name="T2" fmla="*/ 24 w 574"/>
                  <a:gd name="T3" fmla="*/ 1846 h 4316"/>
                  <a:gd name="T4" fmla="*/ 54 w 574"/>
                  <a:gd name="T5" fmla="*/ 1559 h 4316"/>
                  <a:gd name="T6" fmla="*/ 96 w 574"/>
                  <a:gd name="T7" fmla="*/ 1277 h 4316"/>
                  <a:gd name="T8" fmla="*/ 162 w 574"/>
                  <a:gd name="T9" fmla="*/ 1001 h 4316"/>
                  <a:gd name="T10" fmla="*/ 239 w 574"/>
                  <a:gd name="T11" fmla="*/ 731 h 4316"/>
                  <a:gd name="T12" fmla="*/ 335 w 574"/>
                  <a:gd name="T13" fmla="*/ 480 h 4316"/>
                  <a:gd name="T14" fmla="*/ 449 w 574"/>
                  <a:gd name="T15" fmla="*/ 234 h 4316"/>
                  <a:gd name="T16" fmla="*/ 574 w 574"/>
                  <a:gd name="T17" fmla="*/ 0 h 4316"/>
                  <a:gd name="T18" fmla="*/ 562 w 574"/>
                  <a:gd name="T19" fmla="*/ 0 h 4316"/>
                  <a:gd name="T20" fmla="*/ 437 w 574"/>
                  <a:gd name="T21" fmla="*/ 234 h 4316"/>
                  <a:gd name="T22" fmla="*/ 323 w 574"/>
                  <a:gd name="T23" fmla="*/ 480 h 4316"/>
                  <a:gd name="T24" fmla="*/ 227 w 574"/>
                  <a:gd name="T25" fmla="*/ 737 h 4316"/>
                  <a:gd name="T26" fmla="*/ 150 w 574"/>
                  <a:gd name="T27" fmla="*/ 1001 h 4316"/>
                  <a:gd name="T28" fmla="*/ 84 w 574"/>
                  <a:gd name="T29" fmla="*/ 1277 h 4316"/>
                  <a:gd name="T30" fmla="*/ 42 w 574"/>
                  <a:gd name="T31" fmla="*/ 1559 h 4316"/>
                  <a:gd name="T32" fmla="*/ 12 w 574"/>
                  <a:gd name="T33" fmla="*/ 1852 h 4316"/>
                  <a:gd name="T34" fmla="*/ 0 w 574"/>
                  <a:gd name="T35" fmla="*/ 2146 h 4316"/>
                  <a:gd name="T36" fmla="*/ 6 w 574"/>
                  <a:gd name="T37" fmla="*/ 2434 h 4316"/>
                  <a:gd name="T38" fmla="*/ 30 w 574"/>
                  <a:gd name="T39" fmla="*/ 2715 h 4316"/>
                  <a:gd name="T40" fmla="*/ 66 w 574"/>
                  <a:gd name="T41" fmla="*/ 2997 h 4316"/>
                  <a:gd name="T42" fmla="*/ 120 w 574"/>
                  <a:gd name="T43" fmla="*/ 3273 h 4316"/>
                  <a:gd name="T44" fmla="*/ 191 w 574"/>
                  <a:gd name="T45" fmla="*/ 3549 h 4316"/>
                  <a:gd name="T46" fmla="*/ 275 w 574"/>
                  <a:gd name="T47" fmla="*/ 3812 h 4316"/>
                  <a:gd name="T48" fmla="*/ 371 w 574"/>
                  <a:gd name="T49" fmla="*/ 4070 h 4316"/>
                  <a:gd name="T50" fmla="*/ 484 w 574"/>
                  <a:gd name="T51" fmla="*/ 4316 h 4316"/>
                  <a:gd name="T52" fmla="*/ 496 w 574"/>
                  <a:gd name="T53" fmla="*/ 4316 h 4316"/>
                  <a:gd name="T54" fmla="*/ 383 w 574"/>
                  <a:gd name="T55" fmla="*/ 4070 h 4316"/>
                  <a:gd name="T56" fmla="*/ 287 w 574"/>
                  <a:gd name="T57" fmla="*/ 3812 h 4316"/>
                  <a:gd name="T58" fmla="*/ 203 w 574"/>
                  <a:gd name="T59" fmla="*/ 3549 h 4316"/>
                  <a:gd name="T60" fmla="*/ 132 w 574"/>
                  <a:gd name="T61" fmla="*/ 3273 h 4316"/>
                  <a:gd name="T62" fmla="*/ 78 w 574"/>
                  <a:gd name="T63" fmla="*/ 2997 h 4316"/>
                  <a:gd name="T64" fmla="*/ 42 w 574"/>
                  <a:gd name="T65" fmla="*/ 2715 h 4316"/>
                  <a:gd name="T66" fmla="*/ 18 w 574"/>
                  <a:gd name="T67" fmla="*/ 2434 h 4316"/>
                  <a:gd name="T68" fmla="*/ 12 w 574"/>
                  <a:gd name="T69" fmla="*/ 2146 h 4316"/>
                  <a:gd name="T70" fmla="*/ 12 w 574"/>
                  <a:gd name="T71" fmla="*/ 214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39" name="Freeform 18"/>
              <p:cNvSpPr>
                <a:spLocks/>
              </p:cNvSpPr>
              <p:nvPr userDrawn="1"/>
            </p:nvSpPr>
            <p:spPr bwMode="hidden">
              <a:xfrm>
                <a:off x="702" y="0"/>
                <a:ext cx="737" cy="4316"/>
              </a:xfrm>
              <a:custGeom>
                <a:avLst/>
                <a:gdLst>
                  <a:gd name="T0" fmla="*/ 12 w 735"/>
                  <a:gd name="T1" fmla="*/ 2098 h 4316"/>
                  <a:gd name="T2" fmla="*/ 29 w 735"/>
                  <a:gd name="T3" fmla="*/ 1798 h 4316"/>
                  <a:gd name="T4" fmla="*/ 71 w 735"/>
                  <a:gd name="T5" fmla="*/ 1505 h 4316"/>
                  <a:gd name="T6" fmla="*/ 131 w 735"/>
                  <a:gd name="T7" fmla="*/ 1223 h 4316"/>
                  <a:gd name="T8" fmla="*/ 215 w 735"/>
                  <a:gd name="T9" fmla="*/ 941 h 4316"/>
                  <a:gd name="T10" fmla="*/ 316 w 735"/>
                  <a:gd name="T11" fmla="*/ 689 h 4316"/>
                  <a:gd name="T12" fmla="*/ 442 w 735"/>
                  <a:gd name="T13" fmla="*/ 444 h 4316"/>
                  <a:gd name="T14" fmla="*/ 580 w 735"/>
                  <a:gd name="T15" fmla="*/ 216 h 4316"/>
                  <a:gd name="T16" fmla="*/ 735 w 735"/>
                  <a:gd name="T17" fmla="*/ 0 h 4316"/>
                  <a:gd name="T18" fmla="*/ 723 w 735"/>
                  <a:gd name="T19" fmla="*/ 0 h 4316"/>
                  <a:gd name="T20" fmla="*/ 568 w 735"/>
                  <a:gd name="T21" fmla="*/ 210 h 4316"/>
                  <a:gd name="T22" fmla="*/ 430 w 735"/>
                  <a:gd name="T23" fmla="*/ 438 h 4316"/>
                  <a:gd name="T24" fmla="*/ 311 w 735"/>
                  <a:gd name="T25" fmla="*/ 683 h 4316"/>
                  <a:gd name="T26" fmla="*/ 209 w 735"/>
                  <a:gd name="T27" fmla="*/ 941 h 4316"/>
                  <a:gd name="T28" fmla="*/ 125 w 735"/>
                  <a:gd name="T29" fmla="*/ 1217 h 4316"/>
                  <a:gd name="T30" fmla="*/ 59 w 735"/>
                  <a:gd name="T31" fmla="*/ 1505 h 4316"/>
                  <a:gd name="T32" fmla="*/ 18 w 735"/>
                  <a:gd name="T33" fmla="*/ 1798 h 4316"/>
                  <a:gd name="T34" fmla="*/ 0 w 735"/>
                  <a:gd name="T35" fmla="*/ 2098 h 4316"/>
                  <a:gd name="T36" fmla="*/ 6 w 735"/>
                  <a:gd name="T37" fmla="*/ 2404 h 4316"/>
                  <a:gd name="T38" fmla="*/ 29 w 735"/>
                  <a:gd name="T39" fmla="*/ 2709 h 4316"/>
                  <a:gd name="T40" fmla="*/ 77 w 735"/>
                  <a:gd name="T41" fmla="*/ 3015 h 4316"/>
                  <a:gd name="T42" fmla="*/ 149 w 735"/>
                  <a:gd name="T43" fmla="*/ 3315 h 4316"/>
                  <a:gd name="T44" fmla="*/ 227 w 735"/>
                  <a:gd name="T45" fmla="*/ 3573 h 4316"/>
                  <a:gd name="T46" fmla="*/ 316 w 735"/>
                  <a:gd name="T47" fmla="*/ 3824 h 4316"/>
                  <a:gd name="T48" fmla="*/ 424 w 735"/>
                  <a:gd name="T49" fmla="*/ 4076 h 4316"/>
                  <a:gd name="T50" fmla="*/ 544 w 735"/>
                  <a:gd name="T51" fmla="*/ 4316 h 4316"/>
                  <a:gd name="T52" fmla="*/ 556 w 735"/>
                  <a:gd name="T53" fmla="*/ 4316 h 4316"/>
                  <a:gd name="T54" fmla="*/ 436 w 735"/>
                  <a:gd name="T55" fmla="*/ 4076 h 4316"/>
                  <a:gd name="T56" fmla="*/ 328 w 735"/>
                  <a:gd name="T57" fmla="*/ 3824 h 4316"/>
                  <a:gd name="T58" fmla="*/ 239 w 735"/>
                  <a:gd name="T59" fmla="*/ 3573 h 4316"/>
                  <a:gd name="T60" fmla="*/ 161 w 735"/>
                  <a:gd name="T61" fmla="*/ 3315 h 4316"/>
                  <a:gd name="T62" fmla="*/ 89 w 735"/>
                  <a:gd name="T63" fmla="*/ 3015 h 4316"/>
                  <a:gd name="T64" fmla="*/ 41 w 735"/>
                  <a:gd name="T65" fmla="*/ 2709 h 4316"/>
                  <a:gd name="T66" fmla="*/ 18 w 735"/>
                  <a:gd name="T67" fmla="*/ 2404 h 4316"/>
                  <a:gd name="T68" fmla="*/ 12 w 735"/>
                  <a:gd name="T69" fmla="*/ 2098 h 4316"/>
                  <a:gd name="T70" fmla="*/ 12 w 735"/>
                  <a:gd name="T71" fmla="*/ 209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40" name="Freeform 19"/>
              <p:cNvSpPr>
                <a:spLocks/>
              </p:cNvSpPr>
              <p:nvPr userDrawn="1"/>
            </p:nvSpPr>
            <p:spPr bwMode="hidden">
              <a:xfrm>
                <a:off x="288" y="0"/>
                <a:ext cx="840" cy="4316"/>
              </a:xfrm>
              <a:custGeom>
                <a:avLst/>
                <a:gdLst>
                  <a:gd name="T0" fmla="*/ 18 w 837"/>
                  <a:gd name="T1" fmla="*/ 1948 h 4316"/>
                  <a:gd name="T2" fmla="*/ 48 w 837"/>
                  <a:gd name="T3" fmla="*/ 1708 h 4316"/>
                  <a:gd name="T4" fmla="*/ 96 w 837"/>
                  <a:gd name="T5" fmla="*/ 1475 h 4316"/>
                  <a:gd name="T6" fmla="*/ 161 w 837"/>
                  <a:gd name="T7" fmla="*/ 1235 h 4316"/>
                  <a:gd name="T8" fmla="*/ 251 w 837"/>
                  <a:gd name="T9" fmla="*/ 995 h 4316"/>
                  <a:gd name="T10" fmla="*/ 365 w 837"/>
                  <a:gd name="T11" fmla="*/ 755 h 4316"/>
                  <a:gd name="T12" fmla="*/ 496 w 837"/>
                  <a:gd name="T13" fmla="*/ 510 h 4316"/>
                  <a:gd name="T14" fmla="*/ 658 w 837"/>
                  <a:gd name="T15" fmla="*/ 258 h 4316"/>
                  <a:gd name="T16" fmla="*/ 741 w 837"/>
                  <a:gd name="T17" fmla="*/ 132 h 4316"/>
                  <a:gd name="T18" fmla="*/ 837 w 837"/>
                  <a:gd name="T19" fmla="*/ 0 h 4316"/>
                  <a:gd name="T20" fmla="*/ 825 w 837"/>
                  <a:gd name="T21" fmla="*/ 0 h 4316"/>
                  <a:gd name="T22" fmla="*/ 729 w 837"/>
                  <a:gd name="T23" fmla="*/ 132 h 4316"/>
                  <a:gd name="T24" fmla="*/ 640 w 837"/>
                  <a:gd name="T25" fmla="*/ 258 h 4316"/>
                  <a:gd name="T26" fmla="*/ 562 w 837"/>
                  <a:gd name="T27" fmla="*/ 384 h 4316"/>
                  <a:gd name="T28" fmla="*/ 484 w 837"/>
                  <a:gd name="T29" fmla="*/ 510 h 4316"/>
                  <a:gd name="T30" fmla="*/ 353 w 837"/>
                  <a:gd name="T31" fmla="*/ 755 h 4316"/>
                  <a:gd name="T32" fmla="*/ 239 w 837"/>
                  <a:gd name="T33" fmla="*/ 995 h 4316"/>
                  <a:gd name="T34" fmla="*/ 150 w 837"/>
                  <a:gd name="T35" fmla="*/ 1235 h 4316"/>
                  <a:gd name="T36" fmla="*/ 84 w 837"/>
                  <a:gd name="T37" fmla="*/ 1469 h 4316"/>
                  <a:gd name="T38" fmla="*/ 36 w 837"/>
                  <a:gd name="T39" fmla="*/ 1702 h 4316"/>
                  <a:gd name="T40" fmla="*/ 6 w 837"/>
                  <a:gd name="T41" fmla="*/ 1942 h 4316"/>
                  <a:gd name="T42" fmla="*/ 0 w 837"/>
                  <a:gd name="T43" fmla="*/ 2200 h 4316"/>
                  <a:gd name="T44" fmla="*/ 12 w 837"/>
                  <a:gd name="T45" fmla="*/ 2470 h 4316"/>
                  <a:gd name="T46" fmla="*/ 48 w 837"/>
                  <a:gd name="T47" fmla="*/ 2739 h 4316"/>
                  <a:gd name="T48" fmla="*/ 114 w 837"/>
                  <a:gd name="T49" fmla="*/ 3027 h 4316"/>
                  <a:gd name="T50" fmla="*/ 150 w 837"/>
                  <a:gd name="T51" fmla="*/ 3171 h 4316"/>
                  <a:gd name="T52" fmla="*/ 197 w 837"/>
                  <a:gd name="T53" fmla="*/ 3321 h 4316"/>
                  <a:gd name="T54" fmla="*/ 245 w 837"/>
                  <a:gd name="T55" fmla="*/ 3477 h 4316"/>
                  <a:gd name="T56" fmla="*/ 305 w 837"/>
                  <a:gd name="T57" fmla="*/ 3639 h 4316"/>
                  <a:gd name="T58" fmla="*/ 365 w 837"/>
                  <a:gd name="T59" fmla="*/ 3800 h 4316"/>
                  <a:gd name="T60" fmla="*/ 437 w 837"/>
                  <a:gd name="T61" fmla="*/ 3968 h 4316"/>
                  <a:gd name="T62" fmla="*/ 508 w 837"/>
                  <a:gd name="T63" fmla="*/ 4136 h 4316"/>
                  <a:gd name="T64" fmla="*/ 592 w 837"/>
                  <a:gd name="T65" fmla="*/ 4316 h 4316"/>
                  <a:gd name="T66" fmla="*/ 604 w 837"/>
                  <a:gd name="T67" fmla="*/ 4316 h 4316"/>
                  <a:gd name="T68" fmla="*/ 520 w 837"/>
                  <a:gd name="T69" fmla="*/ 4136 h 4316"/>
                  <a:gd name="T70" fmla="*/ 448 w 837"/>
                  <a:gd name="T71" fmla="*/ 3968 h 4316"/>
                  <a:gd name="T72" fmla="*/ 377 w 837"/>
                  <a:gd name="T73" fmla="*/ 3800 h 4316"/>
                  <a:gd name="T74" fmla="*/ 317 w 837"/>
                  <a:gd name="T75" fmla="*/ 3639 h 4316"/>
                  <a:gd name="T76" fmla="*/ 257 w 837"/>
                  <a:gd name="T77" fmla="*/ 3477 h 4316"/>
                  <a:gd name="T78" fmla="*/ 209 w 837"/>
                  <a:gd name="T79" fmla="*/ 3327 h 4316"/>
                  <a:gd name="T80" fmla="*/ 161 w 837"/>
                  <a:gd name="T81" fmla="*/ 3171 h 4316"/>
                  <a:gd name="T82" fmla="*/ 126 w 837"/>
                  <a:gd name="T83" fmla="*/ 3027 h 4316"/>
                  <a:gd name="T84" fmla="*/ 60 w 837"/>
                  <a:gd name="T85" fmla="*/ 2739 h 4316"/>
                  <a:gd name="T86" fmla="*/ 24 w 837"/>
                  <a:gd name="T87" fmla="*/ 2470 h 4316"/>
                  <a:gd name="T88" fmla="*/ 12 w 837"/>
                  <a:gd name="T89" fmla="*/ 2206 h 4316"/>
                  <a:gd name="T90" fmla="*/ 18 w 837"/>
                  <a:gd name="T91" fmla="*/ 1948 h 4316"/>
                  <a:gd name="T92" fmla="*/ 18 w 837"/>
                  <a:gd name="T93" fmla="*/ 194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grpSp>
        <p:sp>
          <p:nvSpPr>
            <p:cNvPr id="9" name="Freeform 20"/>
            <p:cNvSpPr>
              <a:spLocks/>
            </p:cNvSpPr>
            <p:nvPr/>
          </p:nvSpPr>
          <p:spPr bwMode="hidden">
            <a:xfrm>
              <a:off x="6" y="2901"/>
              <a:ext cx="606" cy="1415"/>
            </a:xfrm>
            <a:custGeom>
              <a:avLst/>
              <a:gdLst>
                <a:gd name="T0" fmla="*/ 0 w 604"/>
                <a:gd name="T1" fmla="*/ 54 h 1415"/>
                <a:gd name="T2" fmla="*/ 42 w 604"/>
                <a:gd name="T3" fmla="*/ 228 h 1415"/>
                <a:gd name="T4" fmla="*/ 96 w 604"/>
                <a:gd name="T5" fmla="*/ 402 h 1415"/>
                <a:gd name="T6" fmla="*/ 161 w 604"/>
                <a:gd name="T7" fmla="*/ 576 h 1415"/>
                <a:gd name="T8" fmla="*/ 227 w 604"/>
                <a:gd name="T9" fmla="*/ 744 h 1415"/>
                <a:gd name="T10" fmla="*/ 305 w 604"/>
                <a:gd name="T11" fmla="*/ 917 h 1415"/>
                <a:gd name="T12" fmla="*/ 389 w 604"/>
                <a:gd name="T13" fmla="*/ 1085 h 1415"/>
                <a:gd name="T14" fmla="*/ 484 w 604"/>
                <a:gd name="T15" fmla="*/ 1253 h 1415"/>
                <a:gd name="T16" fmla="*/ 586 w 604"/>
                <a:gd name="T17" fmla="*/ 1415 h 1415"/>
                <a:gd name="T18" fmla="*/ 604 w 604"/>
                <a:gd name="T19" fmla="*/ 1415 h 1415"/>
                <a:gd name="T20" fmla="*/ 496 w 604"/>
                <a:gd name="T21" fmla="*/ 1247 h 1415"/>
                <a:gd name="T22" fmla="*/ 401 w 604"/>
                <a:gd name="T23" fmla="*/ 1073 h 1415"/>
                <a:gd name="T24" fmla="*/ 311 w 604"/>
                <a:gd name="T25" fmla="*/ 899 h 1415"/>
                <a:gd name="T26" fmla="*/ 233 w 604"/>
                <a:gd name="T27" fmla="*/ 720 h 1415"/>
                <a:gd name="T28" fmla="*/ 161 w 604"/>
                <a:gd name="T29" fmla="*/ 546 h 1415"/>
                <a:gd name="T30" fmla="*/ 102 w 604"/>
                <a:gd name="T31" fmla="*/ 366 h 1415"/>
                <a:gd name="T32" fmla="*/ 48 w 604"/>
                <a:gd name="T33" fmla="*/ 180 h 1415"/>
                <a:gd name="T34" fmla="*/ 0 w 604"/>
                <a:gd name="T35" fmla="*/ 0 h 1415"/>
                <a:gd name="T36" fmla="*/ 0 w 604"/>
                <a:gd name="T37" fmla="*/ 54 h 1415"/>
                <a:gd name="T38" fmla="*/ 0 w 604"/>
                <a:gd name="T39" fmla="*/ 54 h 1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10" name="Freeform 21"/>
            <p:cNvSpPr>
              <a:spLocks/>
            </p:cNvSpPr>
            <p:nvPr/>
          </p:nvSpPr>
          <p:spPr bwMode="hidden">
            <a:xfrm>
              <a:off x="6" y="3890"/>
              <a:ext cx="228" cy="426"/>
            </a:xfrm>
            <a:custGeom>
              <a:avLst/>
              <a:gdLst>
                <a:gd name="T0" fmla="*/ 0 w 227"/>
                <a:gd name="T1" fmla="*/ 30 h 426"/>
                <a:gd name="T2" fmla="*/ 108 w 227"/>
                <a:gd name="T3" fmla="*/ 240 h 426"/>
                <a:gd name="T4" fmla="*/ 215 w 227"/>
                <a:gd name="T5" fmla="*/ 426 h 426"/>
                <a:gd name="T6" fmla="*/ 227 w 227"/>
                <a:gd name="T7" fmla="*/ 426 h 426"/>
                <a:gd name="T8" fmla="*/ 167 w 227"/>
                <a:gd name="T9" fmla="*/ 330 h 426"/>
                <a:gd name="T10" fmla="*/ 114 w 227"/>
                <a:gd name="T11" fmla="*/ 222 h 426"/>
                <a:gd name="T12" fmla="*/ 0 w 227"/>
                <a:gd name="T13" fmla="*/ 0 h 426"/>
                <a:gd name="T14" fmla="*/ 0 w 227"/>
                <a:gd name="T15" fmla="*/ 30 h 426"/>
                <a:gd name="T16" fmla="*/ 0 w 227"/>
                <a:gd name="T17" fmla="*/ 3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11" name="Freeform 22"/>
            <p:cNvSpPr>
              <a:spLocks/>
            </p:cNvSpPr>
            <p:nvPr/>
          </p:nvSpPr>
          <p:spPr bwMode="hidden">
            <a:xfrm>
              <a:off x="4776" y="0"/>
              <a:ext cx="984" cy="1786"/>
            </a:xfrm>
            <a:custGeom>
              <a:avLst/>
              <a:gdLst>
                <a:gd name="T0" fmla="*/ 981 w 981"/>
                <a:gd name="T1" fmla="*/ 1786 h 1786"/>
                <a:gd name="T2" fmla="*/ 981 w 981"/>
                <a:gd name="T3" fmla="*/ 1720 h 1786"/>
                <a:gd name="T4" fmla="*/ 969 w 981"/>
                <a:gd name="T5" fmla="*/ 1666 h 1786"/>
                <a:gd name="T6" fmla="*/ 957 w 981"/>
                <a:gd name="T7" fmla="*/ 1613 h 1786"/>
                <a:gd name="T8" fmla="*/ 921 w 981"/>
                <a:gd name="T9" fmla="*/ 1487 h 1786"/>
                <a:gd name="T10" fmla="*/ 885 w 981"/>
                <a:gd name="T11" fmla="*/ 1361 h 1786"/>
                <a:gd name="T12" fmla="*/ 796 w 981"/>
                <a:gd name="T13" fmla="*/ 1121 h 1786"/>
                <a:gd name="T14" fmla="*/ 682 w 981"/>
                <a:gd name="T15" fmla="*/ 899 h 1786"/>
                <a:gd name="T16" fmla="*/ 562 w 981"/>
                <a:gd name="T17" fmla="*/ 689 h 1786"/>
                <a:gd name="T18" fmla="*/ 431 w 981"/>
                <a:gd name="T19" fmla="*/ 498 h 1786"/>
                <a:gd name="T20" fmla="*/ 293 w 981"/>
                <a:gd name="T21" fmla="*/ 318 h 1786"/>
                <a:gd name="T22" fmla="*/ 150 w 981"/>
                <a:gd name="T23" fmla="*/ 150 h 1786"/>
                <a:gd name="T24" fmla="*/ 12 w 981"/>
                <a:gd name="T25" fmla="*/ 0 h 1786"/>
                <a:gd name="T26" fmla="*/ 0 w 981"/>
                <a:gd name="T27" fmla="*/ 0 h 1786"/>
                <a:gd name="T28" fmla="*/ 138 w 981"/>
                <a:gd name="T29" fmla="*/ 150 h 1786"/>
                <a:gd name="T30" fmla="*/ 275 w 981"/>
                <a:gd name="T31" fmla="*/ 318 h 1786"/>
                <a:gd name="T32" fmla="*/ 413 w 981"/>
                <a:gd name="T33" fmla="*/ 498 h 1786"/>
                <a:gd name="T34" fmla="*/ 545 w 981"/>
                <a:gd name="T35" fmla="*/ 689 h 1786"/>
                <a:gd name="T36" fmla="*/ 670 w 981"/>
                <a:gd name="T37" fmla="*/ 899 h 1786"/>
                <a:gd name="T38" fmla="*/ 778 w 981"/>
                <a:gd name="T39" fmla="*/ 1121 h 1786"/>
                <a:gd name="T40" fmla="*/ 873 w 981"/>
                <a:gd name="T41" fmla="*/ 1361 h 1786"/>
                <a:gd name="T42" fmla="*/ 909 w 981"/>
                <a:gd name="T43" fmla="*/ 1487 h 1786"/>
                <a:gd name="T44" fmla="*/ 945 w 981"/>
                <a:gd name="T45" fmla="*/ 1619 h 1786"/>
                <a:gd name="T46" fmla="*/ 963 w 981"/>
                <a:gd name="T47" fmla="*/ 1702 h 1786"/>
                <a:gd name="T48" fmla="*/ 981 w 981"/>
                <a:gd name="T49" fmla="*/ 1786 h 1786"/>
                <a:gd name="T50" fmla="*/ 981 w 981"/>
                <a:gd name="T51" fmla="*/ 1786 h 1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12" name="Freeform 23"/>
            <p:cNvSpPr>
              <a:spLocks/>
            </p:cNvSpPr>
            <p:nvPr/>
          </p:nvSpPr>
          <p:spPr bwMode="hidden">
            <a:xfrm>
              <a:off x="5041" y="0"/>
              <a:ext cx="719" cy="845"/>
            </a:xfrm>
            <a:custGeom>
              <a:avLst/>
              <a:gdLst>
                <a:gd name="T0" fmla="*/ 721 w 717"/>
                <a:gd name="T1" fmla="*/ 845 h 845"/>
                <a:gd name="T2" fmla="*/ 721 w 717"/>
                <a:gd name="T3" fmla="*/ 821 h 845"/>
                <a:gd name="T4" fmla="*/ 578 w 717"/>
                <a:gd name="T5" fmla="*/ 605 h 845"/>
                <a:gd name="T6" fmla="*/ 408 w 717"/>
                <a:gd name="T7" fmla="*/ 396 h 845"/>
                <a:gd name="T8" fmla="*/ 223 w 717"/>
                <a:gd name="T9" fmla="*/ 192 h 845"/>
                <a:gd name="T10" fmla="*/ 17 w 717"/>
                <a:gd name="T11" fmla="*/ 0 h 845"/>
                <a:gd name="T12" fmla="*/ 0 w 717"/>
                <a:gd name="T13" fmla="*/ 0 h 845"/>
                <a:gd name="T14" fmla="*/ 211 w 717"/>
                <a:gd name="T15" fmla="*/ 198 h 845"/>
                <a:gd name="T16" fmla="*/ 402 w 717"/>
                <a:gd name="T17" fmla="*/ 408 h 845"/>
                <a:gd name="T18" fmla="*/ 572 w 717"/>
                <a:gd name="T19" fmla="*/ 623 h 845"/>
                <a:gd name="T20" fmla="*/ 721 w 717"/>
                <a:gd name="T21" fmla="*/ 845 h 845"/>
                <a:gd name="T22" fmla="*/ 721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24"/>
            <p:cNvSpPr>
              <a:spLocks/>
            </p:cNvSpPr>
            <p:nvPr/>
          </p:nvSpPr>
          <p:spPr bwMode="hidden">
            <a:xfrm>
              <a:off x="5352" y="0"/>
              <a:ext cx="408" cy="414"/>
            </a:xfrm>
            <a:custGeom>
              <a:avLst/>
              <a:gdLst>
                <a:gd name="T0" fmla="*/ 409 w 407"/>
                <a:gd name="T1" fmla="*/ 414 h 414"/>
                <a:gd name="T2" fmla="*/ 409 w 407"/>
                <a:gd name="T3" fmla="*/ 396 h 414"/>
                <a:gd name="T4" fmla="*/ 224 w 407"/>
                <a:gd name="T5" fmla="*/ 192 h 414"/>
                <a:gd name="T6" fmla="*/ 12 w 407"/>
                <a:gd name="T7" fmla="*/ 0 h 414"/>
                <a:gd name="T8" fmla="*/ 0 w 407"/>
                <a:gd name="T9" fmla="*/ 0 h 414"/>
                <a:gd name="T10" fmla="*/ 108 w 407"/>
                <a:gd name="T11" fmla="*/ 102 h 414"/>
                <a:gd name="T12" fmla="*/ 218 w 407"/>
                <a:gd name="T13" fmla="*/ 204 h 414"/>
                <a:gd name="T14" fmla="*/ 409 w 407"/>
                <a:gd name="T15" fmla="*/ 414 h 414"/>
                <a:gd name="T16" fmla="*/ 409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25"/>
            <p:cNvSpPr>
              <a:spLocks/>
            </p:cNvSpPr>
            <p:nvPr/>
          </p:nvSpPr>
          <p:spPr bwMode="hidden">
            <a:xfrm>
              <a:off x="6" y="0"/>
              <a:ext cx="858" cy="1409"/>
            </a:xfrm>
            <a:custGeom>
              <a:avLst/>
              <a:gdLst>
                <a:gd name="T0" fmla="*/ 0 w 855"/>
                <a:gd name="T1" fmla="*/ 1361 h 1409"/>
                <a:gd name="T2" fmla="*/ 0 w 855"/>
                <a:gd name="T3" fmla="*/ 1409 h 1409"/>
                <a:gd name="T4" fmla="*/ 54 w 855"/>
                <a:gd name="T5" fmla="*/ 1211 h 1409"/>
                <a:gd name="T6" fmla="*/ 126 w 855"/>
                <a:gd name="T7" fmla="*/ 1013 h 1409"/>
                <a:gd name="T8" fmla="*/ 215 w 855"/>
                <a:gd name="T9" fmla="*/ 827 h 1409"/>
                <a:gd name="T10" fmla="*/ 311 w 855"/>
                <a:gd name="T11" fmla="*/ 647 h 1409"/>
                <a:gd name="T12" fmla="*/ 431 w 855"/>
                <a:gd name="T13" fmla="*/ 474 h 1409"/>
                <a:gd name="T14" fmla="*/ 556 w 855"/>
                <a:gd name="T15" fmla="*/ 312 h 1409"/>
                <a:gd name="T16" fmla="*/ 700 w 855"/>
                <a:gd name="T17" fmla="*/ 150 h 1409"/>
                <a:gd name="T18" fmla="*/ 855 w 855"/>
                <a:gd name="T19" fmla="*/ 0 h 1409"/>
                <a:gd name="T20" fmla="*/ 837 w 855"/>
                <a:gd name="T21" fmla="*/ 0 h 1409"/>
                <a:gd name="T22" fmla="*/ 688 w 855"/>
                <a:gd name="T23" fmla="*/ 144 h 1409"/>
                <a:gd name="T24" fmla="*/ 550 w 855"/>
                <a:gd name="T25" fmla="*/ 300 h 1409"/>
                <a:gd name="T26" fmla="*/ 425 w 855"/>
                <a:gd name="T27" fmla="*/ 462 h 1409"/>
                <a:gd name="T28" fmla="*/ 311 w 855"/>
                <a:gd name="T29" fmla="*/ 629 h 1409"/>
                <a:gd name="T30" fmla="*/ 215 w 855"/>
                <a:gd name="T31" fmla="*/ 803 h 1409"/>
                <a:gd name="T32" fmla="*/ 132 w 855"/>
                <a:gd name="T33" fmla="*/ 983 h 1409"/>
                <a:gd name="T34" fmla="*/ 60 w 855"/>
                <a:gd name="T35" fmla="*/ 1169 h 1409"/>
                <a:gd name="T36" fmla="*/ 0 w 855"/>
                <a:gd name="T37" fmla="*/ 1361 h 1409"/>
                <a:gd name="T38" fmla="*/ 0 w 855"/>
                <a:gd name="T39" fmla="*/ 1361 h 1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15" name="Freeform 26"/>
            <p:cNvSpPr>
              <a:spLocks/>
            </p:cNvSpPr>
            <p:nvPr/>
          </p:nvSpPr>
          <p:spPr bwMode="hidden">
            <a:xfrm>
              <a:off x="6" y="0"/>
              <a:ext cx="588" cy="599"/>
            </a:xfrm>
            <a:custGeom>
              <a:avLst/>
              <a:gdLst>
                <a:gd name="T0" fmla="*/ 590 w 586"/>
                <a:gd name="T1" fmla="*/ 0 h 599"/>
                <a:gd name="T2" fmla="*/ 572 w 586"/>
                <a:gd name="T3" fmla="*/ 0 h 599"/>
                <a:gd name="T4" fmla="*/ 409 w 586"/>
                <a:gd name="T5" fmla="*/ 132 h 599"/>
                <a:gd name="T6" fmla="*/ 259 w 586"/>
                <a:gd name="T7" fmla="*/ 270 h 599"/>
                <a:gd name="T8" fmla="*/ 120 w 586"/>
                <a:gd name="T9" fmla="*/ 420 h 599"/>
                <a:gd name="T10" fmla="*/ 0 w 586"/>
                <a:gd name="T11" fmla="*/ 575 h 599"/>
                <a:gd name="T12" fmla="*/ 0 w 586"/>
                <a:gd name="T13" fmla="*/ 599 h 599"/>
                <a:gd name="T14" fmla="*/ 120 w 586"/>
                <a:gd name="T15" fmla="*/ 432 h 599"/>
                <a:gd name="T16" fmla="*/ 259 w 586"/>
                <a:gd name="T17" fmla="*/ 282 h 599"/>
                <a:gd name="T18" fmla="*/ 415 w 586"/>
                <a:gd name="T19" fmla="*/ 138 h 599"/>
                <a:gd name="T20" fmla="*/ 590 w 586"/>
                <a:gd name="T21" fmla="*/ 0 h 599"/>
                <a:gd name="T22" fmla="*/ 590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 name="Freeform 27"/>
            <p:cNvSpPr>
              <a:spLocks/>
            </p:cNvSpPr>
            <p:nvPr/>
          </p:nvSpPr>
          <p:spPr bwMode="hidden">
            <a:xfrm>
              <a:off x="6" y="0"/>
              <a:ext cx="270" cy="252"/>
            </a:xfrm>
            <a:custGeom>
              <a:avLst/>
              <a:gdLst>
                <a:gd name="T0" fmla="*/ 271 w 269"/>
                <a:gd name="T1" fmla="*/ 0 h 252"/>
                <a:gd name="T2" fmla="*/ 253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71 w 269"/>
                <a:gd name="T15" fmla="*/ 0 h 252"/>
                <a:gd name="T16" fmla="*/ 271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 name="Line 28"/>
            <p:cNvSpPr>
              <a:spLocks noChangeShapeType="1"/>
            </p:cNvSpPr>
            <p:nvPr/>
          </p:nvSpPr>
          <p:spPr bwMode="hidden">
            <a:xfrm>
              <a:off x="1" y="2749"/>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 name="Line 29"/>
            <p:cNvSpPr>
              <a:spLocks noChangeShapeType="1"/>
            </p:cNvSpPr>
            <p:nvPr/>
          </p:nvSpPr>
          <p:spPr bwMode="hidden">
            <a:xfrm>
              <a:off x="1" y="2356"/>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 name="Line 30"/>
            <p:cNvSpPr>
              <a:spLocks noChangeShapeType="1"/>
            </p:cNvSpPr>
            <p:nvPr/>
          </p:nvSpPr>
          <p:spPr bwMode="hidden">
            <a:xfrm>
              <a:off x="1" y="3142"/>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0" name="Group 31"/>
            <p:cNvGrpSpPr>
              <a:grpSpLocks/>
            </p:cNvGrpSpPr>
            <p:nvPr/>
          </p:nvGrpSpPr>
          <p:grpSpPr bwMode="auto">
            <a:xfrm>
              <a:off x="1" y="392"/>
              <a:ext cx="5758" cy="1571"/>
              <a:chOff x="1" y="392"/>
              <a:chExt cx="5758" cy="1571"/>
            </a:xfrm>
          </p:grpSpPr>
          <p:sp>
            <p:nvSpPr>
              <p:cNvPr id="23" name="Line 32"/>
              <p:cNvSpPr>
                <a:spLocks noChangeShapeType="1"/>
              </p:cNvSpPr>
              <p:nvPr userDrawn="1"/>
            </p:nvSpPr>
            <p:spPr bwMode="hidden">
              <a:xfrm>
                <a:off x="1" y="784"/>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 name="Line 36"/>
              <p:cNvSpPr>
                <a:spLocks noChangeShapeType="1"/>
              </p:cNvSpPr>
              <p:nvPr userDrawn="1"/>
            </p:nvSpPr>
            <p:spPr bwMode="hidden">
              <a:xfrm>
                <a:off x="1" y="392"/>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1" name="Line 37"/>
            <p:cNvSpPr>
              <a:spLocks noChangeShapeType="1"/>
            </p:cNvSpPr>
            <p:nvPr/>
          </p:nvSpPr>
          <p:spPr bwMode="hidden">
            <a:xfrm>
              <a:off x="1" y="3928"/>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 name="Line 38"/>
            <p:cNvSpPr>
              <a:spLocks noChangeShapeType="1"/>
            </p:cNvSpPr>
            <p:nvPr/>
          </p:nvSpPr>
          <p:spPr bwMode="hidden">
            <a:xfrm>
              <a:off x="1" y="3535"/>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51239" name="Rectangle 39"/>
          <p:cNvSpPr>
            <a:spLocks noGrp="1" noChangeArrowheads="1"/>
          </p:cNvSpPr>
          <p:nvPr>
            <p:ph type="ctrTitle" sz="quarter"/>
          </p:nvPr>
        </p:nvSpPr>
        <p:spPr>
          <a:xfrm>
            <a:off x="685800" y="1692275"/>
            <a:ext cx="7772400" cy="1736725"/>
          </a:xfrm>
        </p:spPr>
        <p:txBody>
          <a:bodyPr anchor="b"/>
          <a:lstStyle>
            <a:lvl1pPr>
              <a:defRPr sz="5400"/>
            </a:lvl1pPr>
          </a:lstStyle>
          <a:p>
            <a:pPr lvl="0"/>
            <a:r>
              <a:rPr lang="en-US" noProof="0" smtClean="0"/>
              <a:t>Click to edit Master title style</a:t>
            </a:r>
          </a:p>
        </p:txBody>
      </p:sp>
      <p:sp>
        <p:nvSpPr>
          <p:cNvPr id="51240" name="Rectangle 40"/>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41" name="Rectangle 41"/>
          <p:cNvSpPr>
            <a:spLocks noGrp="1" noChangeArrowheads="1"/>
          </p:cNvSpPr>
          <p:nvPr>
            <p:ph type="dt" sz="quarter" idx="10"/>
          </p:nvPr>
        </p:nvSpPr>
        <p:spPr/>
        <p:txBody>
          <a:bodyPr/>
          <a:lstStyle>
            <a:lvl1pPr>
              <a:defRPr/>
            </a:lvl1pPr>
          </a:lstStyle>
          <a:p>
            <a:pPr>
              <a:defRPr/>
            </a:pPr>
            <a:endParaRPr lang="en-US"/>
          </a:p>
        </p:txBody>
      </p:sp>
      <p:sp>
        <p:nvSpPr>
          <p:cNvPr id="42" name="Rectangle 42"/>
          <p:cNvSpPr>
            <a:spLocks noGrp="1" noChangeArrowheads="1"/>
          </p:cNvSpPr>
          <p:nvPr>
            <p:ph type="ftr" sz="quarter" idx="11"/>
          </p:nvPr>
        </p:nvSpPr>
        <p:spPr/>
        <p:txBody>
          <a:bodyPr/>
          <a:lstStyle>
            <a:lvl1pPr>
              <a:defRPr/>
            </a:lvl1pPr>
          </a:lstStyle>
          <a:p>
            <a:pPr>
              <a:defRPr/>
            </a:pPr>
            <a:endParaRPr lang="en-US"/>
          </a:p>
        </p:txBody>
      </p:sp>
      <p:sp>
        <p:nvSpPr>
          <p:cNvPr id="43" name="Rectangle 43"/>
          <p:cNvSpPr>
            <a:spLocks noGrp="1" noChangeArrowheads="1"/>
          </p:cNvSpPr>
          <p:nvPr>
            <p:ph type="sldNum" sz="quarter" idx="12"/>
          </p:nvPr>
        </p:nvSpPr>
        <p:spPr/>
        <p:txBody>
          <a:bodyPr/>
          <a:lstStyle>
            <a:lvl1pPr>
              <a:defRPr/>
            </a:lvl1pPr>
          </a:lstStyle>
          <a:p>
            <a:fld id="{29EE7E04-1618-44D1-B07C-E412DCA7AD2F}" type="slidenum">
              <a:rPr lang="en-US"/>
              <a:pPr/>
              <a:t>‹#›</a:t>
            </a:fld>
            <a:endParaRPr lang="en-US"/>
          </a:p>
        </p:txBody>
      </p:sp>
    </p:spTree>
    <p:extLst>
      <p:ext uri="{BB962C8B-B14F-4D97-AF65-F5344CB8AC3E}">
        <p14:creationId xmlns:p14="http://schemas.microsoft.com/office/powerpoint/2010/main" val="1215822830"/>
      </p:ext>
    </p:extLst>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fld id="{0A0021B8-8E35-48B5-BB3B-AF71697E6DC3}" type="slidenum">
              <a:rPr lang="en-US"/>
              <a:pPr/>
              <a:t>‹#›</a:t>
            </a:fld>
            <a:endParaRPr lang="en-US"/>
          </a:p>
        </p:txBody>
      </p:sp>
    </p:spTree>
    <p:extLst>
      <p:ext uri="{BB962C8B-B14F-4D97-AF65-F5344CB8AC3E}">
        <p14:creationId xmlns:p14="http://schemas.microsoft.com/office/powerpoint/2010/main" val="1171434570"/>
      </p:ext>
    </p:extLst>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fld id="{AA21715C-DADE-4058-8748-80A08AB11DCC}" type="slidenum">
              <a:rPr lang="en-US"/>
              <a:pPr/>
              <a:t>‹#›</a:t>
            </a:fld>
            <a:endParaRPr lang="en-US"/>
          </a:p>
        </p:txBody>
      </p:sp>
    </p:spTree>
    <p:extLst>
      <p:ext uri="{BB962C8B-B14F-4D97-AF65-F5344CB8AC3E}">
        <p14:creationId xmlns:p14="http://schemas.microsoft.com/office/powerpoint/2010/main" val="2856322294"/>
      </p:ext>
    </p:extLst>
  </p:cSld>
  <p:clrMapOvr>
    <a:masterClrMapping/>
  </p:clrMapOvr>
  <p:transition>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7813"/>
            <a:ext cx="8229600" cy="58531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3" name="Rectangle 40"/>
          <p:cNvSpPr>
            <a:spLocks noGrp="1" noChangeArrowheads="1"/>
          </p:cNvSpPr>
          <p:nvPr>
            <p:ph type="dt" sz="half" idx="10"/>
          </p:nvPr>
        </p:nvSpPr>
        <p:spPr>
          <a:ln/>
        </p:spPr>
        <p:txBody>
          <a:bodyPr/>
          <a:lstStyle>
            <a:lvl1pPr>
              <a:defRPr/>
            </a:lvl1pPr>
          </a:lstStyle>
          <a:p>
            <a:pPr>
              <a:defRPr/>
            </a:pPr>
            <a:endParaRPr lang="en-US"/>
          </a:p>
        </p:txBody>
      </p:sp>
      <p:sp>
        <p:nvSpPr>
          <p:cNvPr id="4" name="Rectangle 41"/>
          <p:cNvSpPr>
            <a:spLocks noGrp="1" noChangeArrowheads="1"/>
          </p:cNvSpPr>
          <p:nvPr>
            <p:ph type="ftr" sz="quarter" idx="11"/>
          </p:nvPr>
        </p:nvSpPr>
        <p:spPr>
          <a:ln/>
        </p:spPr>
        <p:txBody>
          <a:bodyPr/>
          <a:lstStyle>
            <a:lvl1pPr>
              <a:defRPr/>
            </a:lvl1pPr>
          </a:lstStyle>
          <a:p>
            <a:pPr>
              <a:defRPr/>
            </a:pPr>
            <a:endParaRPr lang="en-US"/>
          </a:p>
        </p:txBody>
      </p:sp>
      <p:sp>
        <p:nvSpPr>
          <p:cNvPr id="5" name="Rectangle 42"/>
          <p:cNvSpPr>
            <a:spLocks noGrp="1" noChangeArrowheads="1"/>
          </p:cNvSpPr>
          <p:nvPr>
            <p:ph type="sldNum" sz="quarter" idx="12"/>
          </p:nvPr>
        </p:nvSpPr>
        <p:spPr>
          <a:ln/>
        </p:spPr>
        <p:txBody>
          <a:bodyPr/>
          <a:lstStyle>
            <a:lvl1pPr>
              <a:defRPr/>
            </a:lvl1pPr>
          </a:lstStyle>
          <a:p>
            <a:fld id="{2C364162-F6F5-47DE-AB35-E5891FBFDBB3}" type="slidenum">
              <a:rPr lang="en-US"/>
              <a:pPr/>
              <a:t>‹#›</a:t>
            </a:fld>
            <a:endParaRPr lang="en-US"/>
          </a:p>
        </p:txBody>
      </p:sp>
    </p:spTree>
    <p:extLst>
      <p:ext uri="{BB962C8B-B14F-4D97-AF65-F5344CB8AC3E}">
        <p14:creationId xmlns:p14="http://schemas.microsoft.com/office/powerpoint/2010/main" val="544235923"/>
      </p:ext>
    </p:extLst>
  </p:cSld>
  <p:clrMapOvr>
    <a:masterClrMapping/>
  </p:clrMapOvr>
  <p:transition>
    <p:rand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fa-IR"/>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Rectangle 40"/>
          <p:cNvSpPr>
            <a:spLocks noGrp="1" noChangeArrowheads="1"/>
          </p:cNvSpPr>
          <p:nvPr>
            <p:ph type="dt" sz="half" idx="10"/>
          </p:nvPr>
        </p:nvSpPr>
        <p:spPr>
          <a:ln/>
        </p:spPr>
        <p:txBody>
          <a:bodyPr/>
          <a:lstStyle>
            <a:lvl1pPr>
              <a:defRPr/>
            </a:lvl1pPr>
          </a:lstStyle>
          <a:p>
            <a:pPr>
              <a:defRPr/>
            </a:pPr>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fld id="{258662AB-AB48-46A5-B008-1172194C9269}" type="slidenum">
              <a:rPr lang="en-US"/>
              <a:pPr/>
              <a:t>‹#›</a:t>
            </a:fld>
            <a:endParaRPr lang="en-US"/>
          </a:p>
        </p:txBody>
      </p:sp>
    </p:spTree>
    <p:extLst>
      <p:ext uri="{BB962C8B-B14F-4D97-AF65-F5344CB8AC3E}">
        <p14:creationId xmlns:p14="http://schemas.microsoft.com/office/powerpoint/2010/main" val="4098045216"/>
      </p:ext>
    </p:extLst>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fld id="{B002C360-EF68-42F0-A578-70532A05765A}" type="slidenum">
              <a:rPr lang="en-US"/>
              <a:pPr/>
              <a:t>‹#›</a:t>
            </a:fld>
            <a:endParaRPr lang="en-US"/>
          </a:p>
        </p:txBody>
      </p:sp>
    </p:spTree>
    <p:extLst>
      <p:ext uri="{BB962C8B-B14F-4D97-AF65-F5344CB8AC3E}">
        <p14:creationId xmlns:p14="http://schemas.microsoft.com/office/powerpoint/2010/main" val="1739434684"/>
      </p:ext>
    </p:extLst>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fld id="{F2F0D881-93A7-4E63-A44D-8210C9E1DE98}" type="slidenum">
              <a:rPr lang="en-US"/>
              <a:pPr/>
              <a:t>‹#›</a:t>
            </a:fld>
            <a:endParaRPr lang="en-US"/>
          </a:p>
        </p:txBody>
      </p:sp>
    </p:spTree>
    <p:extLst>
      <p:ext uri="{BB962C8B-B14F-4D97-AF65-F5344CB8AC3E}">
        <p14:creationId xmlns:p14="http://schemas.microsoft.com/office/powerpoint/2010/main" val="3970656054"/>
      </p:ext>
    </p:extLst>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Rectangle 40"/>
          <p:cNvSpPr>
            <a:spLocks noGrp="1" noChangeArrowheads="1"/>
          </p:cNvSpPr>
          <p:nvPr>
            <p:ph type="dt" sz="half" idx="10"/>
          </p:nvPr>
        </p:nvSpPr>
        <p:spPr>
          <a:ln/>
        </p:spPr>
        <p:txBody>
          <a:bodyPr/>
          <a:lstStyle>
            <a:lvl1pPr>
              <a:defRPr/>
            </a:lvl1pPr>
          </a:lstStyle>
          <a:p>
            <a:pPr>
              <a:defRPr/>
            </a:pPr>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fld id="{1028E65B-FB0B-4A0A-A626-D991DE903039}" type="slidenum">
              <a:rPr lang="en-US"/>
              <a:pPr/>
              <a:t>‹#›</a:t>
            </a:fld>
            <a:endParaRPr lang="en-US"/>
          </a:p>
        </p:txBody>
      </p:sp>
    </p:spTree>
    <p:extLst>
      <p:ext uri="{BB962C8B-B14F-4D97-AF65-F5344CB8AC3E}">
        <p14:creationId xmlns:p14="http://schemas.microsoft.com/office/powerpoint/2010/main" val="3420705788"/>
      </p:ext>
    </p:extLst>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Rectangle 40"/>
          <p:cNvSpPr>
            <a:spLocks noGrp="1" noChangeArrowheads="1"/>
          </p:cNvSpPr>
          <p:nvPr>
            <p:ph type="dt" sz="half" idx="10"/>
          </p:nvPr>
        </p:nvSpPr>
        <p:spPr>
          <a:ln/>
        </p:spPr>
        <p:txBody>
          <a:bodyPr/>
          <a:lstStyle>
            <a:lvl1pPr>
              <a:defRPr/>
            </a:lvl1pPr>
          </a:lstStyle>
          <a:p>
            <a:pPr>
              <a:defRPr/>
            </a:pPr>
            <a:endParaRPr lang="en-US"/>
          </a:p>
        </p:txBody>
      </p:sp>
      <p:sp>
        <p:nvSpPr>
          <p:cNvPr id="8" name="Rectangle 41"/>
          <p:cNvSpPr>
            <a:spLocks noGrp="1" noChangeArrowheads="1"/>
          </p:cNvSpPr>
          <p:nvPr>
            <p:ph type="ftr" sz="quarter" idx="11"/>
          </p:nvPr>
        </p:nvSpPr>
        <p:spPr>
          <a:ln/>
        </p:spPr>
        <p:txBody>
          <a:bodyPr/>
          <a:lstStyle>
            <a:lvl1pPr>
              <a:defRPr/>
            </a:lvl1pPr>
          </a:lstStyle>
          <a:p>
            <a:pPr>
              <a:defRPr/>
            </a:pPr>
            <a:endParaRPr lang="en-US"/>
          </a:p>
        </p:txBody>
      </p:sp>
      <p:sp>
        <p:nvSpPr>
          <p:cNvPr id="9" name="Rectangle 42"/>
          <p:cNvSpPr>
            <a:spLocks noGrp="1" noChangeArrowheads="1"/>
          </p:cNvSpPr>
          <p:nvPr>
            <p:ph type="sldNum" sz="quarter" idx="12"/>
          </p:nvPr>
        </p:nvSpPr>
        <p:spPr>
          <a:ln/>
        </p:spPr>
        <p:txBody>
          <a:bodyPr/>
          <a:lstStyle>
            <a:lvl1pPr>
              <a:defRPr/>
            </a:lvl1pPr>
          </a:lstStyle>
          <a:p>
            <a:fld id="{F1433052-B8C0-48A7-8E26-1151C8586B3F}" type="slidenum">
              <a:rPr lang="en-US"/>
              <a:pPr/>
              <a:t>‹#›</a:t>
            </a:fld>
            <a:endParaRPr lang="en-US"/>
          </a:p>
        </p:txBody>
      </p:sp>
    </p:spTree>
    <p:extLst>
      <p:ext uri="{BB962C8B-B14F-4D97-AF65-F5344CB8AC3E}">
        <p14:creationId xmlns:p14="http://schemas.microsoft.com/office/powerpoint/2010/main" val="1700055100"/>
      </p:ext>
    </p:extLst>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Rectangle 40"/>
          <p:cNvSpPr>
            <a:spLocks noGrp="1" noChangeArrowheads="1"/>
          </p:cNvSpPr>
          <p:nvPr>
            <p:ph type="dt" sz="half" idx="10"/>
          </p:nvPr>
        </p:nvSpPr>
        <p:spPr>
          <a:ln/>
        </p:spPr>
        <p:txBody>
          <a:bodyPr/>
          <a:lstStyle>
            <a:lvl1pPr>
              <a:defRPr/>
            </a:lvl1pPr>
          </a:lstStyle>
          <a:p>
            <a:pPr>
              <a:defRPr/>
            </a:pPr>
            <a:endParaRPr lang="en-US"/>
          </a:p>
        </p:txBody>
      </p:sp>
      <p:sp>
        <p:nvSpPr>
          <p:cNvPr id="4" name="Rectangle 41"/>
          <p:cNvSpPr>
            <a:spLocks noGrp="1" noChangeArrowheads="1"/>
          </p:cNvSpPr>
          <p:nvPr>
            <p:ph type="ftr" sz="quarter" idx="11"/>
          </p:nvPr>
        </p:nvSpPr>
        <p:spPr>
          <a:ln/>
        </p:spPr>
        <p:txBody>
          <a:bodyPr/>
          <a:lstStyle>
            <a:lvl1pPr>
              <a:defRPr/>
            </a:lvl1pPr>
          </a:lstStyle>
          <a:p>
            <a:pPr>
              <a:defRPr/>
            </a:pPr>
            <a:endParaRPr lang="en-US"/>
          </a:p>
        </p:txBody>
      </p:sp>
      <p:sp>
        <p:nvSpPr>
          <p:cNvPr id="5" name="Rectangle 42"/>
          <p:cNvSpPr>
            <a:spLocks noGrp="1" noChangeArrowheads="1"/>
          </p:cNvSpPr>
          <p:nvPr>
            <p:ph type="sldNum" sz="quarter" idx="12"/>
          </p:nvPr>
        </p:nvSpPr>
        <p:spPr>
          <a:ln/>
        </p:spPr>
        <p:txBody>
          <a:bodyPr/>
          <a:lstStyle>
            <a:lvl1pPr>
              <a:defRPr/>
            </a:lvl1pPr>
          </a:lstStyle>
          <a:p>
            <a:fld id="{6C7EA81E-B758-4A0A-8C1A-15C77B20738A}" type="slidenum">
              <a:rPr lang="en-US"/>
              <a:pPr/>
              <a:t>‹#›</a:t>
            </a:fld>
            <a:endParaRPr lang="en-US"/>
          </a:p>
        </p:txBody>
      </p:sp>
    </p:spTree>
    <p:extLst>
      <p:ext uri="{BB962C8B-B14F-4D97-AF65-F5344CB8AC3E}">
        <p14:creationId xmlns:p14="http://schemas.microsoft.com/office/powerpoint/2010/main" val="2200746227"/>
      </p:ext>
    </p:extLst>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0"/>
          <p:cNvSpPr>
            <a:spLocks noGrp="1" noChangeArrowheads="1"/>
          </p:cNvSpPr>
          <p:nvPr>
            <p:ph type="dt" sz="half" idx="10"/>
          </p:nvPr>
        </p:nvSpPr>
        <p:spPr>
          <a:ln/>
        </p:spPr>
        <p:txBody>
          <a:bodyPr/>
          <a:lstStyle>
            <a:lvl1pPr>
              <a:defRPr/>
            </a:lvl1pPr>
          </a:lstStyle>
          <a:p>
            <a:pPr>
              <a:defRPr/>
            </a:pPr>
            <a:endParaRPr lang="en-US"/>
          </a:p>
        </p:txBody>
      </p:sp>
      <p:sp>
        <p:nvSpPr>
          <p:cNvPr id="3" name="Rectangle 41"/>
          <p:cNvSpPr>
            <a:spLocks noGrp="1" noChangeArrowheads="1"/>
          </p:cNvSpPr>
          <p:nvPr>
            <p:ph type="ftr" sz="quarter" idx="11"/>
          </p:nvPr>
        </p:nvSpPr>
        <p:spPr>
          <a:ln/>
        </p:spPr>
        <p:txBody>
          <a:bodyPr/>
          <a:lstStyle>
            <a:lvl1pPr>
              <a:defRPr/>
            </a:lvl1pPr>
          </a:lstStyle>
          <a:p>
            <a:pPr>
              <a:defRPr/>
            </a:pPr>
            <a:endParaRPr lang="en-US"/>
          </a:p>
        </p:txBody>
      </p:sp>
      <p:sp>
        <p:nvSpPr>
          <p:cNvPr id="4" name="Rectangle 42"/>
          <p:cNvSpPr>
            <a:spLocks noGrp="1" noChangeArrowheads="1"/>
          </p:cNvSpPr>
          <p:nvPr>
            <p:ph type="sldNum" sz="quarter" idx="12"/>
          </p:nvPr>
        </p:nvSpPr>
        <p:spPr>
          <a:ln/>
        </p:spPr>
        <p:txBody>
          <a:bodyPr/>
          <a:lstStyle>
            <a:lvl1pPr>
              <a:defRPr/>
            </a:lvl1pPr>
          </a:lstStyle>
          <a:p>
            <a:fld id="{A0FD85CD-C814-42C6-924C-C2E91174F3E6}" type="slidenum">
              <a:rPr lang="en-US"/>
              <a:pPr/>
              <a:t>‹#›</a:t>
            </a:fld>
            <a:endParaRPr lang="en-US"/>
          </a:p>
        </p:txBody>
      </p:sp>
    </p:spTree>
    <p:extLst>
      <p:ext uri="{BB962C8B-B14F-4D97-AF65-F5344CB8AC3E}">
        <p14:creationId xmlns:p14="http://schemas.microsoft.com/office/powerpoint/2010/main" val="4025100958"/>
      </p:ext>
    </p:extLst>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fld id="{05FAC0FC-22D1-410F-BF74-2AA0270192B6}" type="slidenum">
              <a:rPr lang="en-US"/>
              <a:pPr/>
              <a:t>‹#›</a:t>
            </a:fld>
            <a:endParaRPr lang="en-US"/>
          </a:p>
        </p:txBody>
      </p:sp>
    </p:spTree>
    <p:extLst>
      <p:ext uri="{BB962C8B-B14F-4D97-AF65-F5344CB8AC3E}">
        <p14:creationId xmlns:p14="http://schemas.microsoft.com/office/powerpoint/2010/main" val="4105991519"/>
      </p:ext>
    </p:extLst>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fld id="{398C7B2C-22AC-4227-AEC8-A1566B38BB7F}" type="slidenum">
              <a:rPr lang="en-US"/>
              <a:pPr/>
              <a:t>‹#›</a:t>
            </a:fld>
            <a:endParaRPr lang="en-US"/>
          </a:p>
        </p:txBody>
      </p:sp>
    </p:spTree>
    <p:extLst>
      <p:ext uri="{BB962C8B-B14F-4D97-AF65-F5344CB8AC3E}">
        <p14:creationId xmlns:p14="http://schemas.microsoft.com/office/powerpoint/2010/main" val="277664763"/>
      </p:ext>
    </p:extLst>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588" y="0"/>
            <a:ext cx="9148762" cy="6851650"/>
            <a:chOff x="1" y="0"/>
            <a:chExt cx="5763" cy="4316"/>
          </a:xfrm>
        </p:grpSpPr>
        <p:sp>
          <p:nvSpPr>
            <p:cNvPr id="50179" name="Freeform 3"/>
            <p:cNvSpPr>
              <a:spLocks/>
            </p:cNvSpPr>
            <p:nvPr/>
          </p:nvSpPr>
          <p:spPr bwMode="hidden">
            <a:xfrm>
              <a:off x="5045" y="2626"/>
              <a:ext cx="719" cy="1690"/>
            </a:xfrm>
            <a:custGeom>
              <a:avLst/>
              <a:gdLst>
                <a:gd name="T0" fmla="*/ 717 w 717"/>
                <a:gd name="T1" fmla="*/ 72 h 1690"/>
                <a:gd name="T2" fmla="*/ 717 w 717"/>
                <a:gd name="T3" fmla="*/ 0 h 1690"/>
                <a:gd name="T4" fmla="*/ 699 w 717"/>
                <a:gd name="T5" fmla="*/ 101 h 1690"/>
                <a:gd name="T6" fmla="*/ 675 w 717"/>
                <a:gd name="T7" fmla="*/ 209 h 1690"/>
                <a:gd name="T8" fmla="*/ 627 w 717"/>
                <a:gd name="T9" fmla="*/ 389 h 1690"/>
                <a:gd name="T10" fmla="*/ 574 w 717"/>
                <a:gd name="T11" fmla="*/ 569 h 1690"/>
                <a:gd name="T12" fmla="*/ 502 w 717"/>
                <a:gd name="T13" fmla="*/ 749 h 1690"/>
                <a:gd name="T14" fmla="*/ 424 w 717"/>
                <a:gd name="T15" fmla="*/ 935 h 1690"/>
                <a:gd name="T16" fmla="*/ 334 w 717"/>
                <a:gd name="T17" fmla="*/ 1121 h 1690"/>
                <a:gd name="T18" fmla="*/ 233 w 717"/>
                <a:gd name="T19" fmla="*/ 1312 h 1690"/>
                <a:gd name="T20" fmla="*/ 125 w 717"/>
                <a:gd name="T21" fmla="*/ 1498 h 1690"/>
                <a:gd name="T22" fmla="*/ 0 w 717"/>
                <a:gd name="T23" fmla="*/ 1690 h 1690"/>
                <a:gd name="T24" fmla="*/ 11 w 717"/>
                <a:gd name="T25" fmla="*/ 1690 h 1690"/>
                <a:gd name="T26" fmla="*/ 137 w 717"/>
                <a:gd name="T27" fmla="*/ 1498 h 1690"/>
                <a:gd name="T28" fmla="*/ 245 w 717"/>
                <a:gd name="T29" fmla="*/ 1312 h 1690"/>
                <a:gd name="T30" fmla="*/ 346 w 717"/>
                <a:gd name="T31" fmla="*/ 1121 h 1690"/>
                <a:gd name="T32" fmla="*/ 436 w 717"/>
                <a:gd name="T33" fmla="*/ 935 h 1690"/>
                <a:gd name="T34" fmla="*/ 514 w 717"/>
                <a:gd name="T35" fmla="*/ 749 h 1690"/>
                <a:gd name="T36" fmla="*/ 585 w 717"/>
                <a:gd name="T37" fmla="*/ 569 h 1690"/>
                <a:gd name="T38" fmla="*/ 639 w 717"/>
                <a:gd name="T39" fmla="*/ 389 h 1690"/>
                <a:gd name="T40" fmla="*/ 687 w 717"/>
                <a:gd name="T41" fmla="*/ 209 h 1690"/>
                <a:gd name="T42" fmla="*/ 705 w 717"/>
                <a:gd name="T43" fmla="*/ 143 h 1690"/>
                <a:gd name="T44" fmla="*/ 717 w 717"/>
                <a:gd name="T45" fmla="*/ 72 h 1690"/>
                <a:gd name="T46" fmla="*/ 717 w 717"/>
                <a:gd name="T47" fmla="*/ 72 h 1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50180" name="Freeform 4"/>
            <p:cNvSpPr>
              <a:spLocks/>
            </p:cNvSpPr>
            <p:nvPr/>
          </p:nvSpPr>
          <p:spPr bwMode="hidden">
            <a:xfrm>
              <a:off x="5386" y="3794"/>
              <a:ext cx="378" cy="522"/>
            </a:xfrm>
            <a:custGeom>
              <a:avLst/>
              <a:gdLst>
                <a:gd name="T0" fmla="*/ 377 w 377"/>
                <a:gd name="T1" fmla="*/ 0 h 522"/>
                <a:gd name="T2" fmla="*/ 293 w 377"/>
                <a:gd name="T3" fmla="*/ 132 h 522"/>
                <a:gd name="T4" fmla="*/ 204 w 377"/>
                <a:gd name="T5" fmla="*/ 264 h 522"/>
                <a:gd name="T6" fmla="*/ 102 w 377"/>
                <a:gd name="T7" fmla="*/ 396 h 522"/>
                <a:gd name="T8" fmla="*/ 0 w 377"/>
                <a:gd name="T9" fmla="*/ 522 h 522"/>
                <a:gd name="T10" fmla="*/ 12 w 377"/>
                <a:gd name="T11" fmla="*/ 522 h 522"/>
                <a:gd name="T12" fmla="*/ 114 w 377"/>
                <a:gd name="T13" fmla="*/ 402 h 522"/>
                <a:gd name="T14" fmla="*/ 204 w 377"/>
                <a:gd name="T15" fmla="*/ 282 h 522"/>
                <a:gd name="T16" fmla="*/ 377 w 377"/>
                <a:gd name="T17" fmla="*/ 24 h 522"/>
                <a:gd name="T18" fmla="*/ 377 w 377"/>
                <a:gd name="T19" fmla="*/ 0 h 522"/>
                <a:gd name="T20" fmla="*/ 377 w 377"/>
                <a:gd name="T21"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50181" name="Freeform 5"/>
            <p:cNvSpPr>
              <a:spLocks/>
            </p:cNvSpPr>
            <p:nvPr/>
          </p:nvSpPr>
          <p:spPr bwMode="hidden">
            <a:xfrm>
              <a:off x="5680" y="4214"/>
              <a:ext cx="84" cy="102"/>
            </a:xfrm>
            <a:custGeom>
              <a:avLst/>
              <a:gdLst>
                <a:gd name="T0" fmla="*/ 0 w 84"/>
                <a:gd name="T1" fmla="*/ 102 h 102"/>
                <a:gd name="T2" fmla="*/ 18 w 84"/>
                <a:gd name="T3" fmla="*/ 102 h 102"/>
                <a:gd name="T4" fmla="*/ 48 w 84"/>
                <a:gd name="T5" fmla="*/ 60 h 102"/>
                <a:gd name="T6" fmla="*/ 84 w 84"/>
                <a:gd name="T7" fmla="*/ 24 h 102"/>
                <a:gd name="T8" fmla="*/ 84 w 84"/>
                <a:gd name="T9" fmla="*/ 0 h 102"/>
                <a:gd name="T10" fmla="*/ 42 w 84"/>
                <a:gd name="T11" fmla="*/ 54 h 102"/>
                <a:gd name="T12" fmla="*/ 0 w 84"/>
                <a:gd name="T13" fmla="*/ 102 h 102"/>
                <a:gd name="T14" fmla="*/ 0 w 84"/>
                <a:gd name="T15" fmla="*/ 102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grpSp>
          <p:nvGrpSpPr>
            <p:cNvPr id="1035" name="Group 6"/>
            <p:cNvGrpSpPr>
              <a:grpSpLocks/>
            </p:cNvGrpSpPr>
            <p:nvPr/>
          </p:nvGrpSpPr>
          <p:grpSpPr bwMode="auto">
            <a:xfrm>
              <a:off x="288" y="0"/>
              <a:ext cx="5098" cy="4316"/>
              <a:chOff x="288" y="0"/>
              <a:chExt cx="5098" cy="4316"/>
            </a:xfrm>
          </p:grpSpPr>
          <p:sp>
            <p:nvSpPr>
              <p:cNvPr id="50183" name="Freeform 7"/>
              <p:cNvSpPr>
                <a:spLocks/>
              </p:cNvSpPr>
              <p:nvPr userDrawn="1"/>
            </p:nvSpPr>
            <p:spPr bwMode="hidden">
              <a:xfrm>
                <a:off x="2789" y="0"/>
                <a:ext cx="72" cy="4316"/>
              </a:xfrm>
              <a:custGeom>
                <a:avLst/>
                <a:gdLst>
                  <a:gd name="T0" fmla="*/ 0 w 72"/>
                  <a:gd name="T1" fmla="*/ 0 h 4316"/>
                  <a:gd name="T2" fmla="*/ 60 w 72"/>
                  <a:gd name="T3" fmla="*/ 4316 h 4316"/>
                  <a:gd name="T4" fmla="*/ 72 w 72"/>
                  <a:gd name="T5" fmla="*/ 4316 h 4316"/>
                  <a:gd name="T6" fmla="*/ 12 w 72"/>
                  <a:gd name="T7" fmla="*/ 0 h 4316"/>
                  <a:gd name="T8" fmla="*/ 0 w 72"/>
                  <a:gd name="T9" fmla="*/ 0 h 4316"/>
                  <a:gd name="T10" fmla="*/ 0 w 72"/>
                  <a:gd name="T11" fmla="*/ 0 h 4316"/>
                </a:gdLst>
                <a:ahLst/>
                <a:cxnLst>
                  <a:cxn ang="0">
                    <a:pos x="T0" y="T1"/>
                  </a:cxn>
                  <a:cxn ang="0">
                    <a:pos x="T2" y="T3"/>
                  </a:cxn>
                  <a:cxn ang="0">
                    <a:pos x="T4" y="T5"/>
                  </a:cxn>
                  <a:cxn ang="0">
                    <a:pos x="T6" y="T7"/>
                  </a:cxn>
                  <a:cxn ang="0">
                    <a:pos x="T8" y="T9"/>
                  </a:cxn>
                  <a:cxn ang="0">
                    <a:pos x="T10" y="T11"/>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50184" name="Freeform 8"/>
              <p:cNvSpPr>
                <a:spLocks/>
              </p:cNvSpPr>
              <p:nvPr userDrawn="1"/>
            </p:nvSpPr>
            <p:spPr bwMode="hidden">
              <a:xfrm>
                <a:off x="3089" y="0"/>
                <a:ext cx="174" cy="4316"/>
              </a:xfrm>
              <a:custGeom>
                <a:avLst/>
                <a:gdLst>
                  <a:gd name="T0" fmla="*/ 24 w 174"/>
                  <a:gd name="T1" fmla="*/ 0 h 4316"/>
                  <a:gd name="T2" fmla="*/ 12 w 174"/>
                  <a:gd name="T3" fmla="*/ 0 h 4316"/>
                  <a:gd name="T4" fmla="*/ 42 w 174"/>
                  <a:gd name="T5" fmla="*/ 216 h 4316"/>
                  <a:gd name="T6" fmla="*/ 72 w 174"/>
                  <a:gd name="T7" fmla="*/ 444 h 4316"/>
                  <a:gd name="T8" fmla="*/ 96 w 174"/>
                  <a:gd name="T9" fmla="*/ 689 h 4316"/>
                  <a:gd name="T10" fmla="*/ 120 w 174"/>
                  <a:gd name="T11" fmla="*/ 947 h 4316"/>
                  <a:gd name="T12" fmla="*/ 132 w 174"/>
                  <a:gd name="T13" fmla="*/ 1211 h 4316"/>
                  <a:gd name="T14" fmla="*/ 150 w 174"/>
                  <a:gd name="T15" fmla="*/ 1487 h 4316"/>
                  <a:gd name="T16" fmla="*/ 156 w 174"/>
                  <a:gd name="T17" fmla="*/ 1768 h 4316"/>
                  <a:gd name="T18" fmla="*/ 162 w 174"/>
                  <a:gd name="T19" fmla="*/ 2062 h 4316"/>
                  <a:gd name="T20" fmla="*/ 156 w 174"/>
                  <a:gd name="T21" fmla="*/ 2644 h 4316"/>
                  <a:gd name="T22" fmla="*/ 126 w 174"/>
                  <a:gd name="T23" fmla="*/ 3225 h 4316"/>
                  <a:gd name="T24" fmla="*/ 108 w 174"/>
                  <a:gd name="T25" fmla="*/ 3507 h 4316"/>
                  <a:gd name="T26" fmla="*/ 78 w 174"/>
                  <a:gd name="T27" fmla="*/ 3788 h 4316"/>
                  <a:gd name="T28" fmla="*/ 42 w 174"/>
                  <a:gd name="T29" fmla="*/ 4058 h 4316"/>
                  <a:gd name="T30" fmla="*/ 0 w 174"/>
                  <a:gd name="T31" fmla="*/ 4316 h 4316"/>
                  <a:gd name="T32" fmla="*/ 12 w 174"/>
                  <a:gd name="T33" fmla="*/ 4316 h 4316"/>
                  <a:gd name="T34" fmla="*/ 54 w 174"/>
                  <a:gd name="T35" fmla="*/ 4058 h 4316"/>
                  <a:gd name="T36" fmla="*/ 90 w 174"/>
                  <a:gd name="T37" fmla="*/ 3782 h 4316"/>
                  <a:gd name="T38" fmla="*/ 120 w 174"/>
                  <a:gd name="T39" fmla="*/ 3507 h 4316"/>
                  <a:gd name="T40" fmla="*/ 138 w 174"/>
                  <a:gd name="T41" fmla="*/ 3219 h 4316"/>
                  <a:gd name="T42" fmla="*/ 168 w 174"/>
                  <a:gd name="T43" fmla="*/ 2638 h 4316"/>
                  <a:gd name="T44" fmla="*/ 174 w 174"/>
                  <a:gd name="T45" fmla="*/ 2056 h 4316"/>
                  <a:gd name="T46" fmla="*/ 168 w 174"/>
                  <a:gd name="T47" fmla="*/ 1768 h 4316"/>
                  <a:gd name="T48" fmla="*/ 162 w 174"/>
                  <a:gd name="T49" fmla="*/ 1487 h 4316"/>
                  <a:gd name="T50" fmla="*/ 144 w 174"/>
                  <a:gd name="T51" fmla="*/ 1211 h 4316"/>
                  <a:gd name="T52" fmla="*/ 132 w 174"/>
                  <a:gd name="T53" fmla="*/ 941 h 4316"/>
                  <a:gd name="T54" fmla="*/ 108 w 174"/>
                  <a:gd name="T55" fmla="*/ 689 h 4316"/>
                  <a:gd name="T56" fmla="*/ 84 w 174"/>
                  <a:gd name="T57" fmla="*/ 444 h 4316"/>
                  <a:gd name="T58" fmla="*/ 54 w 174"/>
                  <a:gd name="T59" fmla="*/ 216 h 4316"/>
                  <a:gd name="T60" fmla="*/ 24 w 174"/>
                  <a:gd name="T61" fmla="*/ 0 h 4316"/>
                  <a:gd name="T62" fmla="*/ 24 w 174"/>
                  <a:gd name="T63"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50185" name="Freeform 9"/>
              <p:cNvSpPr>
                <a:spLocks/>
              </p:cNvSpPr>
              <p:nvPr userDrawn="1"/>
            </p:nvSpPr>
            <p:spPr bwMode="hidden">
              <a:xfrm>
                <a:off x="3358" y="0"/>
                <a:ext cx="337" cy="4316"/>
              </a:xfrm>
              <a:custGeom>
                <a:avLst/>
                <a:gdLst>
                  <a:gd name="T0" fmla="*/ 329 w 335"/>
                  <a:gd name="T1" fmla="*/ 2014 h 4316"/>
                  <a:gd name="T2" fmla="*/ 317 w 335"/>
                  <a:gd name="T3" fmla="*/ 1726 h 4316"/>
                  <a:gd name="T4" fmla="*/ 293 w 335"/>
                  <a:gd name="T5" fmla="*/ 1445 h 4316"/>
                  <a:gd name="T6" fmla="*/ 263 w 335"/>
                  <a:gd name="T7" fmla="*/ 1175 h 4316"/>
                  <a:gd name="T8" fmla="*/ 228 w 335"/>
                  <a:gd name="T9" fmla="*/ 917 h 4316"/>
                  <a:gd name="T10" fmla="*/ 186 w 335"/>
                  <a:gd name="T11" fmla="*/ 665 h 4316"/>
                  <a:gd name="T12" fmla="*/ 132 w 335"/>
                  <a:gd name="T13" fmla="*/ 432 h 4316"/>
                  <a:gd name="T14" fmla="*/ 78 w 335"/>
                  <a:gd name="T15" fmla="*/ 204 h 4316"/>
                  <a:gd name="T16" fmla="*/ 12 w 335"/>
                  <a:gd name="T17" fmla="*/ 0 h 4316"/>
                  <a:gd name="T18" fmla="*/ 0 w 335"/>
                  <a:gd name="T19" fmla="*/ 0 h 4316"/>
                  <a:gd name="T20" fmla="*/ 66 w 335"/>
                  <a:gd name="T21" fmla="*/ 204 h 4316"/>
                  <a:gd name="T22" fmla="*/ 120 w 335"/>
                  <a:gd name="T23" fmla="*/ 432 h 4316"/>
                  <a:gd name="T24" fmla="*/ 174 w 335"/>
                  <a:gd name="T25" fmla="*/ 665 h 4316"/>
                  <a:gd name="T26" fmla="*/ 216 w 335"/>
                  <a:gd name="T27" fmla="*/ 917 h 4316"/>
                  <a:gd name="T28" fmla="*/ 251 w 335"/>
                  <a:gd name="T29" fmla="*/ 1175 h 4316"/>
                  <a:gd name="T30" fmla="*/ 281 w 335"/>
                  <a:gd name="T31" fmla="*/ 1445 h 4316"/>
                  <a:gd name="T32" fmla="*/ 305 w 335"/>
                  <a:gd name="T33" fmla="*/ 1726 h 4316"/>
                  <a:gd name="T34" fmla="*/ 317 w 335"/>
                  <a:gd name="T35" fmla="*/ 2014 h 4316"/>
                  <a:gd name="T36" fmla="*/ 323 w 335"/>
                  <a:gd name="T37" fmla="*/ 2314 h 4316"/>
                  <a:gd name="T38" fmla="*/ 317 w 335"/>
                  <a:gd name="T39" fmla="*/ 2608 h 4316"/>
                  <a:gd name="T40" fmla="*/ 305 w 335"/>
                  <a:gd name="T41" fmla="*/ 2907 h 4316"/>
                  <a:gd name="T42" fmla="*/ 281 w 335"/>
                  <a:gd name="T43" fmla="*/ 3201 h 4316"/>
                  <a:gd name="T44" fmla="*/ 257 w 335"/>
                  <a:gd name="T45" fmla="*/ 3489 h 4316"/>
                  <a:gd name="T46" fmla="*/ 216 w 335"/>
                  <a:gd name="T47" fmla="*/ 3777 h 4316"/>
                  <a:gd name="T48" fmla="*/ 174 w 335"/>
                  <a:gd name="T49" fmla="*/ 4052 h 4316"/>
                  <a:gd name="T50" fmla="*/ 120 w 335"/>
                  <a:gd name="T51" fmla="*/ 4316 h 4316"/>
                  <a:gd name="T52" fmla="*/ 132 w 335"/>
                  <a:gd name="T53" fmla="*/ 4316 h 4316"/>
                  <a:gd name="T54" fmla="*/ 186 w 335"/>
                  <a:gd name="T55" fmla="*/ 4052 h 4316"/>
                  <a:gd name="T56" fmla="*/ 228 w 335"/>
                  <a:gd name="T57" fmla="*/ 3777 h 4316"/>
                  <a:gd name="T58" fmla="*/ 269 w 335"/>
                  <a:gd name="T59" fmla="*/ 3489 h 4316"/>
                  <a:gd name="T60" fmla="*/ 293 w 335"/>
                  <a:gd name="T61" fmla="*/ 3201 h 4316"/>
                  <a:gd name="T62" fmla="*/ 317 w 335"/>
                  <a:gd name="T63" fmla="*/ 2907 h 4316"/>
                  <a:gd name="T64" fmla="*/ 329 w 335"/>
                  <a:gd name="T65" fmla="*/ 2608 h 4316"/>
                  <a:gd name="T66" fmla="*/ 335 w 335"/>
                  <a:gd name="T67" fmla="*/ 2314 h 4316"/>
                  <a:gd name="T68" fmla="*/ 329 w 335"/>
                  <a:gd name="T69" fmla="*/ 2014 h 4316"/>
                  <a:gd name="T70" fmla="*/ 329 w 335"/>
                  <a:gd name="T71" fmla="*/ 201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50186" name="Freeform 10"/>
              <p:cNvSpPr>
                <a:spLocks/>
              </p:cNvSpPr>
              <p:nvPr userDrawn="1"/>
            </p:nvSpPr>
            <p:spPr bwMode="hidden">
              <a:xfrm>
                <a:off x="3676" y="0"/>
                <a:ext cx="427" cy="4316"/>
              </a:xfrm>
              <a:custGeom>
                <a:avLst/>
                <a:gdLst>
                  <a:gd name="T0" fmla="*/ 413 w 425"/>
                  <a:gd name="T1" fmla="*/ 1924 h 4316"/>
                  <a:gd name="T2" fmla="*/ 395 w 425"/>
                  <a:gd name="T3" fmla="*/ 1690 h 4316"/>
                  <a:gd name="T4" fmla="*/ 365 w 425"/>
                  <a:gd name="T5" fmla="*/ 1457 h 4316"/>
                  <a:gd name="T6" fmla="*/ 329 w 425"/>
                  <a:gd name="T7" fmla="*/ 1229 h 4316"/>
                  <a:gd name="T8" fmla="*/ 281 w 425"/>
                  <a:gd name="T9" fmla="*/ 1001 h 4316"/>
                  <a:gd name="T10" fmla="*/ 227 w 425"/>
                  <a:gd name="T11" fmla="*/ 761 h 4316"/>
                  <a:gd name="T12" fmla="*/ 162 w 425"/>
                  <a:gd name="T13" fmla="*/ 522 h 4316"/>
                  <a:gd name="T14" fmla="*/ 90 w 425"/>
                  <a:gd name="T15" fmla="*/ 270 h 4316"/>
                  <a:gd name="T16" fmla="*/ 12 w 425"/>
                  <a:gd name="T17" fmla="*/ 0 h 4316"/>
                  <a:gd name="T18" fmla="*/ 0 w 425"/>
                  <a:gd name="T19" fmla="*/ 0 h 4316"/>
                  <a:gd name="T20" fmla="*/ 84 w 425"/>
                  <a:gd name="T21" fmla="*/ 270 h 4316"/>
                  <a:gd name="T22" fmla="*/ 156 w 425"/>
                  <a:gd name="T23" fmla="*/ 522 h 4316"/>
                  <a:gd name="T24" fmla="*/ 216 w 425"/>
                  <a:gd name="T25" fmla="*/ 767 h 4316"/>
                  <a:gd name="T26" fmla="*/ 275 w 425"/>
                  <a:gd name="T27" fmla="*/ 1001 h 4316"/>
                  <a:gd name="T28" fmla="*/ 317 w 425"/>
                  <a:gd name="T29" fmla="*/ 1235 h 4316"/>
                  <a:gd name="T30" fmla="*/ 353 w 425"/>
                  <a:gd name="T31" fmla="*/ 1463 h 4316"/>
                  <a:gd name="T32" fmla="*/ 383 w 425"/>
                  <a:gd name="T33" fmla="*/ 1690 h 4316"/>
                  <a:gd name="T34" fmla="*/ 401 w 425"/>
                  <a:gd name="T35" fmla="*/ 1924 h 4316"/>
                  <a:gd name="T36" fmla="*/ 413 w 425"/>
                  <a:gd name="T37" fmla="*/ 2188 h 4316"/>
                  <a:gd name="T38" fmla="*/ 407 w 425"/>
                  <a:gd name="T39" fmla="*/ 2458 h 4316"/>
                  <a:gd name="T40" fmla="*/ 395 w 425"/>
                  <a:gd name="T41" fmla="*/ 2733 h 4316"/>
                  <a:gd name="T42" fmla="*/ 365 w 425"/>
                  <a:gd name="T43" fmla="*/ 3021 h 4316"/>
                  <a:gd name="T44" fmla="*/ 329 w 425"/>
                  <a:gd name="T45" fmla="*/ 3321 h 4316"/>
                  <a:gd name="T46" fmla="*/ 275 w 425"/>
                  <a:gd name="T47" fmla="*/ 3639 h 4316"/>
                  <a:gd name="T48" fmla="*/ 204 w 425"/>
                  <a:gd name="T49" fmla="*/ 3968 h 4316"/>
                  <a:gd name="T50" fmla="*/ 126 w 425"/>
                  <a:gd name="T51" fmla="*/ 4316 h 4316"/>
                  <a:gd name="T52" fmla="*/ 138 w 425"/>
                  <a:gd name="T53" fmla="*/ 4316 h 4316"/>
                  <a:gd name="T54" fmla="*/ 216 w 425"/>
                  <a:gd name="T55" fmla="*/ 3968 h 4316"/>
                  <a:gd name="T56" fmla="*/ 287 w 425"/>
                  <a:gd name="T57" fmla="*/ 3639 h 4316"/>
                  <a:gd name="T58" fmla="*/ 341 w 425"/>
                  <a:gd name="T59" fmla="*/ 3321 h 4316"/>
                  <a:gd name="T60" fmla="*/ 377 w 425"/>
                  <a:gd name="T61" fmla="*/ 3021 h 4316"/>
                  <a:gd name="T62" fmla="*/ 407 w 425"/>
                  <a:gd name="T63" fmla="*/ 2733 h 4316"/>
                  <a:gd name="T64" fmla="*/ 419 w 425"/>
                  <a:gd name="T65" fmla="*/ 2458 h 4316"/>
                  <a:gd name="T66" fmla="*/ 425 w 425"/>
                  <a:gd name="T67" fmla="*/ 2188 h 4316"/>
                  <a:gd name="T68" fmla="*/ 413 w 425"/>
                  <a:gd name="T69" fmla="*/ 1924 h 4316"/>
                  <a:gd name="T70" fmla="*/ 413 w 425"/>
                  <a:gd name="T71" fmla="*/ 192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50187" name="Freeform 11"/>
              <p:cNvSpPr>
                <a:spLocks/>
              </p:cNvSpPr>
              <p:nvPr userDrawn="1"/>
            </p:nvSpPr>
            <p:spPr bwMode="hidden">
              <a:xfrm>
                <a:off x="3946" y="0"/>
                <a:ext cx="558" cy="4316"/>
              </a:xfrm>
              <a:custGeom>
                <a:avLst/>
                <a:gdLst>
                  <a:gd name="T0" fmla="*/ 556 w 556"/>
                  <a:gd name="T1" fmla="*/ 2020 h 4316"/>
                  <a:gd name="T2" fmla="*/ 538 w 556"/>
                  <a:gd name="T3" fmla="*/ 1732 h 4316"/>
                  <a:gd name="T4" fmla="*/ 503 w 556"/>
                  <a:gd name="T5" fmla="*/ 1445 h 4316"/>
                  <a:gd name="T6" fmla="*/ 455 w 556"/>
                  <a:gd name="T7" fmla="*/ 1175 h 4316"/>
                  <a:gd name="T8" fmla="*/ 395 w 556"/>
                  <a:gd name="T9" fmla="*/ 911 h 4316"/>
                  <a:gd name="T10" fmla="*/ 317 w 556"/>
                  <a:gd name="T11" fmla="*/ 659 h 4316"/>
                  <a:gd name="T12" fmla="*/ 228 w 556"/>
                  <a:gd name="T13" fmla="*/ 426 h 4316"/>
                  <a:gd name="T14" fmla="*/ 126 w 556"/>
                  <a:gd name="T15" fmla="*/ 204 h 4316"/>
                  <a:gd name="T16" fmla="*/ 12 w 556"/>
                  <a:gd name="T17" fmla="*/ 0 h 4316"/>
                  <a:gd name="T18" fmla="*/ 0 w 556"/>
                  <a:gd name="T19" fmla="*/ 0 h 4316"/>
                  <a:gd name="T20" fmla="*/ 114 w 556"/>
                  <a:gd name="T21" fmla="*/ 204 h 4316"/>
                  <a:gd name="T22" fmla="*/ 216 w 556"/>
                  <a:gd name="T23" fmla="*/ 426 h 4316"/>
                  <a:gd name="T24" fmla="*/ 305 w 556"/>
                  <a:gd name="T25" fmla="*/ 659 h 4316"/>
                  <a:gd name="T26" fmla="*/ 383 w 556"/>
                  <a:gd name="T27" fmla="*/ 911 h 4316"/>
                  <a:gd name="T28" fmla="*/ 443 w 556"/>
                  <a:gd name="T29" fmla="*/ 1175 h 4316"/>
                  <a:gd name="T30" fmla="*/ 491 w 556"/>
                  <a:gd name="T31" fmla="*/ 1445 h 4316"/>
                  <a:gd name="T32" fmla="*/ 526 w 556"/>
                  <a:gd name="T33" fmla="*/ 1732 h 4316"/>
                  <a:gd name="T34" fmla="*/ 544 w 556"/>
                  <a:gd name="T35" fmla="*/ 2020 h 4316"/>
                  <a:gd name="T36" fmla="*/ 544 w 556"/>
                  <a:gd name="T37" fmla="*/ 2326 h 4316"/>
                  <a:gd name="T38" fmla="*/ 532 w 556"/>
                  <a:gd name="T39" fmla="*/ 2632 h 4316"/>
                  <a:gd name="T40" fmla="*/ 503 w 556"/>
                  <a:gd name="T41" fmla="*/ 2931 h 4316"/>
                  <a:gd name="T42" fmla="*/ 455 w 556"/>
                  <a:gd name="T43" fmla="*/ 3225 h 4316"/>
                  <a:gd name="T44" fmla="*/ 389 w 556"/>
                  <a:gd name="T45" fmla="*/ 3513 h 4316"/>
                  <a:gd name="T46" fmla="*/ 311 w 556"/>
                  <a:gd name="T47" fmla="*/ 3788 h 4316"/>
                  <a:gd name="T48" fmla="*/ 216 w 556"/>
                  <a:gd name="T49" fmla="*/ 4058 h 4316"/>
                  <a:gd name="T50" fmla="*/ 102 w 556"/>
                  <a:gd name="T51" fmla="*/ 4316 h 4316"/>
                  <a:gd name="T52" fmla="*/ 114 w 556"/>
                  <a:gd name="T53" fmla="*/ 4316 h 4316"/>
                  <a:gd name="T54" fmla="*/ 228 w 556"/>
                  <a:gd name="T55" fmla="*/ 4058 h 4316"/>
                  <a:gd name="T56" fmla="*/ 323 w 556"/>
                  <a:gd name="T57" fmla="*/ 3788 h 4316"/>
                  <a:gd name="T58" fmla="*/ 401 w 556"/>
                  <a:gd name="T59" fmla="*/ 3513 h 4316"/>
                  <a:gd name="T60" fmla="*/ 467 w 556"/>
                  <a:gd name="T61" fmla="*/ 3225 h 4316"/>
                  <a:gd name="T62" fmla="*/ 515 w 556"/>
                  <a:gd name="T63" fmla="*/ 2931 h 4316"/>
                  <a:gd name="T64" fmla="*/ 544 w 556"/>
                  <a:gd name="T65" fmla="*/ 2632 h 4316"/>
                  <a:gd name="T66" fmla="*/ 556 w 556"/>
                  <a:gd name="T67" fmla="*/ 2326 h 4316"/>
                  <a:gd name="T68" fmla="*/ 556 w 556"/>
                  <a:gd name="T69" fmla="*/ 2020 h 4316"/>
                  <a:gd name="T70" fmla="*/ 556 w 556"/>
                  <a:gd name="T71" fmla="*/ 202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50188" name="Freeform 12"/>
              <p:cNvSpPr>
                <a:spLocks/>
              </p:cNvSpPr>
              <p:nvPr userDrawn="1"/>
            </p:nvSpPr>
            <p:spPr bwMode="hidden">
              <a:xfrm>
                <a:off x="4246" y="0"/>
                <a:ext cx="690" cy="4316"/>
              </a:xfrm>
              <a:custGeom>
                <a:avLst/>
                <a:gdLst>
                  <a:gd name="T0" fmla="*/ 688 w 688"/>
                  <a:gd name="T1" fmla="*/ 2086 h 4316"/>
                  <a:gd name="T2" fmla="*/ 670 w 688"/>
                  <a:gd name="T3" fmla="*/ 1810 h 4316"/>
                  <a:gd name="T4" fmla="*/ 634 w 688"/>
                  <a:gd name="T5" fmla="*/ 1541 h 4316"/>
                  <a:gd name="T6" fmla="*/ 574 w 688"/>
                  <a:gd name="T7" fmla="*/ 1271 h 4316"/>
                  <a:gd name="T8" fmla="*/ 497 w 688"/>
                  <a:gd name="T9" fmla="*/ 1007 h 4316"/>
                  <a:gd name="T10" fmla="*/ 401 w 688"/>
                  <a:gd name="T11" fmla="*/ 749 h 4316"/>
                  <a:gd name="T12" fmla="*/ 293 w 688"/>
                  <a:gd name="T13" fmla="*/ 492 h 4316"/>
                  <a:gd name="T14" fmla="*/ 162 w 688"/>
                  <a:gd name="T15" fmla="*/ 240 h 4316"/>
                  <a:gd name="T16" fmla="*/ 12 w 688"/>
                  <a:gd name="T17" fmla="*/ 0 h 4316"/>
                  <a:gd name="T18" fmla="*/ 0 w 688"/>
                  <a:gd name="T19" fmla="*/ 0 h 4316"/>
                  <a:gd name="T20" fmla="*/ 150 w 688"/>
                  <a:gd name="T21" fmla="*/ 240 h 4316"/>
                  <a:gd name="T22" fmla="*/ 281 w 688"/>
                  <a:gd name="T23" fmla="*/ 492 h 4316"/>
                  <a:gd name="T24" fmla="*/ 389 w 688"/>
                  <a:gd name="T25" fmla="*/ 749 h 4316"/>
                  <a:gd name="T26" fmla="*/ 485 w 688"/>
                  <a:gd name="T27" fmla="*/ 1007 h 4316"/>
                  <a:gd name="T28" fmla="*/ 562 w 688"/>
                  <a:gd name="T29" fmla="*/ 1271 h 4316"/>
                  <a:gd name="T30" fmla="*/ 622 w 688"/>
                  <a:gd name="T31" fmla="*/ 1541 h 4316"/>
                  <a:gd name="T32" fmla="*/ 658 w 688"/>
                  <a:gd name="T33" fmla="*/ 1810 h 4316"/>
                  <a:gd name="T34" fmla="*/ 676 w 688"/>
                  <a:gd name="T35" fmla="*/ 2086 h 4316"/>
                  <a:gd name="T36" fmla="*/ 676 w 688"/>
                  <a:gd name="T37" fmla="*/ 2368 h 4316"/>
                  <a:gd name="T38" fmla="*/ 658 w 688"/>
                  <a:gd name="T39" fmla="*/ 2650 h 4316"/>
                  <a:gd name="T40" fmla="*/ 616 w 688"/>
                  <a:gd name="T41" fmla="*/ 2931 h 4316"/>
                  <a:gd name="T42" fmla="*/ 556 w 688"/>
                  <a:gd name="T43" fmla="*/ 3213 h 4316"/>
                  <a:gd name="T44" fmla="*/ 473 w 688"/>
                  <a:gd name="T45" fmla="*/ 3495 h 4316"/>
                  <a:gd name="T46" fmla="*/ 371 w 688"/>
                  <a:gd name="T47" fmla="*/ 3777 h 4316"/>
                  <a:gd name="T48" fmla="*/ 251 w 688"/>
                  <a:gd name="T49" fmla="*/ 4046 h 4316"/>
                  <a:gd name="T50" fmla="*/ 114 w 688"/>
                  <a:gd name="T51" fmla="*/ 4316 h 4316"/>
                  <a:gd name="T52" fmla="*/ 126 w 688"/>
                  <a:gd name="T53" fmla="*/ 4316 h 4316"/>
                  <a:gd name="T54" fmla="*/ 263 w 688"/>
                  <a:gd name="T55" fmla="*/ 4046 h 4316"/>
                  <a:gd name="T56" fmla="*/ 383 w 688"/>
                  <a:gd name="T57" fmla="*/ 3777 h 4316"/>
                  <a:gd name="T58" fmla="*/ 485 w 688"/>
                  <a:gd name="T59" fmla="*/ 3495 h 4316"/>
                  <a:gd name="T60" fmla="*/ 568 w 688"/>
                  <a:gd name="T61" fmla="*/ 3219 h 4316"/>
                  <a:gd name="T62" fmla="*/ 628 w 688"/>
                  <a:gd name="T63" fmla="*/ 2937 h 4316"/>
                  <a:gd name="T64" fmla="*/ 670 w 688"/>
                  <a:gd name="T65" fmla="*/ 2656 h 4316"/>
                  <a:gd name="T66" fmla="*/ 688 w 688"/>
                  <a:gd name="T67" fmla="*/ 2368 h 4316"/>
                  <a:gd name="T68" fmla="*/ 688 w 688"/>
                  <a:gd name="T69" fmla="*/ 2086 h 4316"/>
                  <a:gd name="T70" fmla="*/ 688 w 688"/>
                  <a:gd name="T71" fmla="*/ 208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50189" name="Freeform 13"/>
              <p:cNvSpPr>
                <a:spLocks/>
              </p:cNvSpPr>
              <p:nvPr userDrawn="1"/>
            </p:nvSpPr>
            <p:spPr bwMode="hidden">
              <a:xfrm>
                <a:off x="4522" y="0"/>
                <a:ext cx="864" cy="4316"/>
              </a:xfrm>
              <a:custGeom>
                <a:avLst/>
                <a:gdLst>
                  <a:gd name="T0" fmla="*/ 855 w 861"/>
                  <a:gd name="T1" fmla="*/ 2128 h 4316"/>
                  <a:gd name="T2" fmla="*/ 831 w 861"/>
                  <a:gd name="T3" fmla="*/ 1834 h 4316"/>
                  <a:gd name="T4" fmla="*/ 808 w 861"/>
                  <a:gd name="T5" fmla="*/ 1684 h 4316"/>
                  <a:gd name="T6" fmla="*/ 784 w 861"/>
                  <a:gd name="T7" fmla="*/ 1541 h 4316"/>
                  <a:gd name="T8" fmla="*/ 748 w 861"/>
                  <a:gd name="T9" fmla="*/ 1397 h 4316"/>
                  <a:gd name="T10" fmla="*/ 712 w 861"/>
                  <a:gd name="T11" fmla="*/ 1253 h 4316"/>
                  <a:gd name="T12" fmla="*/ 664 w 861"/>
                  <a:gd name="T13" fmla="*/ 1115 h 4316"/>
                  <a:gd name="T14" fmla="*/ 610 w 861"/>
                  <a:gd name="T15" fmla="*/ 977 h 4316"/>
                  <a:gd name="T16" fmla="*/ 491 w 861"/>
                  <a:gd name="T17" fmla="*/ 719 h 4316"/>
                  <a:gd name="T18" fmla="*/ 353 w 861"/>
                  <a:gd name="T19" fmla="*/ 468 h 4316"/>
                  <a:gd name="T20" fmla="*/ 192 w 861"/>
                  <a:gd name="T21" fmla="*/ 228 h 4316"/>
                  <a:gd name="T22" fmla="*/ 12 w 861"/>
                  <a:gd name="T23" fmla="*/ 0 h 4316"/>
                  <a:gd name="T24" fmla="*/ 0 w 861"/>
                  <a:gd name="T25" fmla="*/ 0 h 4316"/>
                  <a:gd name="T26" fmla="*/ 180 w 861"/>
                  <a:gd name="T27" fmla="*/ 228 h 4316"/>
                  <a:gd name="T28" fmla="*/ 341 w 861"/>
                  <a:gd name="T29" fmla="*/ 468 h 4316"/>
                  <a:gd name="T30" fmla="*/ 479 w 861"/>
                  <a:gd name="T31" fmla="*/ 719 h 4316"/>
                  <a:gd name="T32" fmla="*/ 598 w 861"/>
                  <a:gd name="T33" fmla="*/ 983 h 4316"/>
                  <a:gd name="T34" fmla="*/ 652 w 861"/>
                  <a:gd name="T35" fmla="*/ 1121 h 4316"/>
                  <a:gd name="T36" fmla="*/ 700 w 861"/>
                  <a:gd name="T37" fmla="*/ 1259 h 4316"/>
                  <a:gd name="T38" fmla="*/ 736 w 861"/>
                  <a:gd name="T39" fmla="*/ 1403 h 4316"/>
                  <a:gd name="T40" fmla="*/ 772 w 861"/>
                  <a:gd name="T41" fmla="*/ 1547 h 4316"/>
                  <a:gd name="T42" fmla="*/ 802 w 861"/>
                  <a:gd name="T43" fmla="*/ 1690 h 4316"/>
                  <a:gd name="T44" fmla="*/ 819 w 861"/>
                  <a:gd name="T45" fmla="*/ 1834 h 4316"/>
                  <a:gd name="T46" fmla="*/ 837 w 861"/>
                  <a:gd name="T47" fmla="*/ 1984 h 4316"/>
                  <a:gd name="T48" fmla="*/ 843 w 861"/>
                  <a:gd name="T49" fmla="*/ 2128 h 4316"/>
                  <a:gd name="T50" fmla="*/ 849 w 861"/>
                  <a:gd name="T51" fmla="*/ 2278 h 4316"/>
                  <a:gd name="T52" fmla="*/ 843 w 861"/>
                  <a:gd name="T53" fmla="*/ 2428 h 4316"/>
                  <a:gd name="T54" fmla="*/ 831 w 861"/>
                  <a:gd name="T55" fmla="*/ 2572 h 4316"/>
                  <a:gd name="T56" fmla="*/ 819 w 861"/>
                  <a:gd name="T57" fmla="*/ 2721 h 4316"/>
                  <a:gd name="T58" fmla="*/ 796 w 861"/>
                  <a:gd name="T59" fmla="*/ 2865 h 4316"/>
                  <a:gd name="T60" fmla="*/ 766 w 861"/>
                  <a:gd name="T61" fmla="*/ 3015 h 4316"/>
                  <a:gd name="T62" fmla="*/ 724 w 861"/>
                  <a:gd name="T63" fmla="*/ 3159 h 4316"/>
                  <a:gd name="T64" fmla="*/ 682 w 861"/>
                  <a:gd name="T65" fmla="*/ 3303 h 4316"/>
                  <a:gd name="T66" fmla="*/ 586 w 861"/>
                  <a:gd name="T67" fmla="*/ 3567 h 4316"/>
                  <a:gd name="T68" fmla="*/ 473 w 861"/>
                  <a:gd name="T69" fmla="*/ 3824 h 4316"/>
                  <a:gd name="T70" fmla="*/ 335 w 861"/>
                  <a:gd name="T71" fmla="*/ 4076 h 4316"/>
                  <a:gd name="T72" fmla="*/ 180 w 861"/>
                  <a:gd name="T73" fmla="*/ 4316 h 4316"/>
                  <a:gd name="T74" fmla="*/ 192 w 861"/>
                  <a:gd name="T75" fmla="*/ 4316 h 4316"/>
                  <a:gd name="T76" fmla="*/ 347 w 861"/>
                  <a:gd name="T77" fmla="*/ 4076 h 4316"/>
                  <a:gd name="T78" fmla="*/ 485 w 861"/>
                  <a:gd name="T79" fmla="*/ 3824 h 4316"/>
                  <a:gd name="T80" fmla="*/ 598 w 861"/>
                  <a:gd name="T81" fmla="*/ 3573 h 4316"/>
                  <a:gd name="T82" fmla="*/ 694 w 861"/>
                  <a:gd name="T83" fmla="*/ 3309 h 4316"/>
                  <a:gd name="T84" fmla="*/ 736 w 861"/>
                  <a:gd name="T85" fmla="*/ 3165 h 4316"/>
                  <a:gd name="T86" fmla="*/ 778 w 861"/>
                  <a:gd name="T87" fmla="*/ 3021 h 4316"/>
                  <a:gd name="T88" fmla="*/ 808 w 861"/>
                  <a:gd name="T89" fmla="*/ 2871 h 4316"/>
                  <a:gd name="T90" fmla="*/ 831 w 861"/>
                  <a:gd name="T91" fmla="*/ 2727 h 4316"/>
                  <a:gd name="T92" fmla="*/ 843 w 861"/>
                  <a:gd name="T93" fmla="*/ 2578 h 4316"/>
                  <a:gd name="T94" fmla="*/ 855 w 861"/>
                  <a:gd name="T95" fmla="*/ 2428 h 4316"/>
                  <a:gd name="T96" fmla="*/ 861 w 861"/>
                  <a:gd name="T97" fmla="*/ 2278 h 4316"/>
                  <a:gd name="T98" fmla="*/ 855 w 861"/>
                  <a:gd name="T99" fmla="*/ 2128 h 4316"/>
                  <a:gd name="T100" fmla="*/ 855 w 861"/>
                  <a:gd name="T101" fmla="*/ 212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50190" name="Freeform 14"/>
              <p:cNvSpPr>
                <a:spLocks/>
              </p:cNvSpPr>
              <p:nvPr userDrawn="1"/>
            </p:nvSpPr>
            <p:spPr bwMode="hidden">
              <a:xfrm>
                <a:off x="2399" y="0"/>
                <a:ext cx="150" cy="4316"/>
              </a:xfrm>
              <a:custGeom>
                <a:avLst/>
                <a:gdLst>
                  <a:gd name="T0" fmla="*/ 18 w 149"/>
                  <a:gd name="T1" fmla="*/ 1942 h 4316"/>
                  <a:gd name="T2" fmla="*/ 30 w 149"/>
                  <a:gd name="T3" fmla="*/ 1630 h 4316"/>
                  <a:gd name="T4" fmla="*/ 42 w 149"/>
                  <a:gd name="T5" fmla="*/ 1331 h 4316"/>
                  <a:gd name="T6" fmla="*/ 59 w 149"/>
                  <a:gd name="T7" fmla="*/ 1055 h 4316"/>
                  <a:gd name="T8" fmla="*/ 77 w 149"/>
                  <a:gd name="T9" fmla="*/ 791 h 4316"/>
                  <a:gd name="T10" fmla="*/ 83 w 149"/>
                  <a:gd name="T11" fmla="*/ 671 h 4316"/>
                  <a:gd name="T12" fmla="*/ 95 w 149"/>
                  <a:gd name="T13" fmla="*/ 557 h 4316"/>
                  <a:gd name="T14" fmla="*/ 107 w 149"/>
                  <a:gd name="T15" fmla="*/ 444 h 4316"/>
                  <a:gd name="T16" fmla="*/ 113 w 149"/>
                  <a:gd name="T17" fmla="*/ 342 h 4316"/>
                  <a:gd name="T18" fmla="*/ 125 w 149"/>
                  <a:gd name="T19" fmla="*/ 246 h 4316"/>
                  <a:gd name="T20" fmla="*/ 131 w 149"/>
                  <a:gd name="T21" fmla="*/ 156 h 4316"/>
                  <a:gd name="T22" fmla="*/ 143 w 149"/>
                  <a:gd name="T23" fmla="*/ 72 h 4316"/>
                  <a:gd name="T24" fmla="*/ 149 w 149"/>
                  <a:gd name="T25" fmla="*/ 0 h 4316"/>
                  <a:gd name="T26" fmla="*/ 137 w 149"/>
                  <a:gd name="T27" fmla="*/ 0 h 4316"/>
                  <a:gd name="T28" fmla="*/ 131 w 149"/>
                  <a:gd name="T29" fmla="*/ 72 h 4316"/>
                  <a:gd name="T30" fmla="*/ 119 w 149"/>
                  <a:gd name="T31" fmla="*/ 156 h 4316"/>
                  <a:gd name="T32" fmla="*/ 113 w 149"/>
                  <a:gd name="T33" fmla="*/ 246 h 4316"/>
                  <a:gd name="T34" fmla="*/ 101 w 149"/>
                  <a:gd name="T35" fmla="*/ 342 h 4316"/>
                  <a:gd name="T36" fmla="*/ 95 w 149"/>
                  <a:gd name="T37" fmla="*/ 444 h 4316"/>
                  <a:gd name="T38" fmla="*/ 83 w 149"/>
                  <a:gd name="T39" fmla="*/ 557 h 4316"/>
                  <a:gd name="T40" fmla="*/ 71 w 149"/>
                  <a:gd name="T41" fmla="*/ 671 h 4316"/>
                  <a:gd name="T42" fmla="*/ 65 w 149"/>
                  <a:gd name="T43" fmla="*/ 791 h 4316"/>
                  <a:gd name="T44" fmla="*/ 48 w 149"/>
                  <a:gd name="T45" fmla="*/ 1055 h 4316"/>
                  <a:gd name="T46" fmla="*/ 30 w 149"/>
                  <a:gd name="T47" fmla="*/ 1331 h 4316"/>
                  <a:gd name="T48" fmla="*/ 18 w 149"/>
                  <a:gd name="T49" fmla="*/ 1630 h 4316"/>
                  <a:gd name="T50" fmla="*/ 6 w 149"/>
                  <a:gd name="T51" fmla="*/ 1942 h 4316"/>
                  <a:gd name="T52" fmla="*/ 0 w 149"/>
                  <a:gd name="T53" fmla="*/ 2278 h 4316"/>
                  <a:gd name="T54" fmla="*/ 6 w 149"/>
                  <a:gd name="T55" fmla="*/ 2602 h 4316"/>
                  <a:gd name="T56" fmla="*/ 12 w 149"/>
                  <a:gd name="T57" fmla="*/ 2919 h 4316"/>
                  <a:gd name="T58" fmla="*/ 24 w 149"/>
                  <a:gd name="T59" fmla="*/ 3219 h 4316"/>
                  <a:gd name="T60" fmla="*/ 36 w 149"/>
                  <a:gd name="T61" fmla="*/ 3513 h 4316"/>
                  <a:gd name="T62" fmla="*/ 59 w 149"/>
                  <a:gd name="T63" fmla="*/ 3794 h 4316"/>
                  <a:gd name="T64" fmla="*/ 89 w 149"/>
                  <a:gd name="T65" fmla="*/ 4058 h 4316"/>
                  <a:gd name="T66" fmla="*/ 125 w 149"/>
                  <a:gd name="T67" fmla="*/ 4316 h 4316"/>
                  <a:gd name="T68" fmla="*/ 137 w 149"/>
                  <a:gd name="T69" fmla="*/ 4316 h 4316"/>
                  <a:gd name="T70" fmla="*/ 101 w 149"/>
                  <a:gd name="T71" fmla="*/ 4058 h 4316"/>
                  <a:gd name="T72" fmla="*/ 71 w 149"/>
                  <a:gd name="T73" fmla="*/ 3794 h 4316"/>
                  <a:gd name="T74" fmla="*/ 48 w 149"/>
                  <a:gd name="T75" fmla="*/ 3513 h 4316"/>
                  <a:gd name="T76" fmla="*/ 36 w 149"/>
                  <a:gd name="T77" fmla="*/ 3225 h 4316"/>
                  <a:gd name="T78" fmla="*/ 24 w 149"/>
                  <a:gd name="T79" fmla="*/ 2919 h 4316"/>
                  <a:gd name="T80" fmla="*/ 18 w 149"/>
                  <a:gd name="T81" fmla="*/ 2608 h 4316"/>
                  <a:gd name="T82" fmla="*/ 12 w 149"/>
                  <a:gd name="T83" fmla="*/ 2278 h 4316"/>
                  <a:gd name="T84" fmla="*/ 18 w 149"/>
                  <a:gd name="T85" fmla="*/ 1942 h 4316"/>
                  <a:gd name="T86" fmla="*/ 18 w 149"/>
                  <a:gd name="T87" fmla="*/ 194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50191" name="Freeform 15"/>
              <p:cNvSpPr>
                <a:spLocks/>
              </p:cNvSpPr>
              <p:nvPr userDrawn="1"/>
            </p:nvSpPr>
            <p:spPr bwMode="hidden">
              <a:xfrm>
                <a:off x="1967" y="0"/>
                <a:ext cx="300" cy="4316"/>
              </a:xfrm>
              <a:custGeom>
                <a:avLst/>
                <a:gdLst>
                  <a:gd name="T0" fmla="*/ 18 w 299"/>
                  <a:gd name="T1" fmla="*/ 2062 h 4316"/>
                  <a:gd name="T2" fmla="*/ 30 w 299"/>
                  <a:gd name="T3" fmla="*/ 1750 h 4316"/>
                  <a:gd name="T4" fmla="*/ 54 w 299"/>
                  <a:gd name="T5" fmla="*/ 1451 h 4316"/>
                  <a:gd name="T6" fmla="*/ 84 w 299"/>
                  <a:gd name="T7" fmla="*/ 1169 h 4316"/>
                  <a:gd name="T8" fmla="*/ 126 w 299"/>
                  <a:gd name="T9" fmla="*/ 899 h 4316"/>
                  <a:gd name="T10" fmla="*/ 162 w 299"/>
                  <a:gd name="T11" fmla="*/ 641 h 4316"/>
                  <a:gd name="T12" fmla="*/ 209 w 299"/>
                  <a:gd name="T13" fmla="*/ 408 h 4316"/>
                  <a:gd name="T14" fmla="*/ 251 w 299"/>
                  <a:gd name="T15" fmla="*/ 192 h 4316"/>
                  <a:gd name="T16" fmla="*/ 299 w 299"/>
                  <a:gd name="T17" fmla="*/ 0 h 4316"/>
                  <a:gd name="T18" fmla="*/ 287 w 299"/>
                  <a:gd name="T19" fmla="*/ 0 h 4316"/>
                  <a:gd name="T20" fmla="*/ 239 w 299"/>
                  <a:gd name="T21" fmla="*/ 192 h 4316"/>
                  <a:gd name="T22" fmla="*/ 198 w 299"/>
                  <a:gd name="T23" fmla="*/ 408 h 4316"/>
                  <a:gd name="T24" fmla="*/ 156 w 299"/>
                  <a:gd name="T25" fmla="*/ 641 h 4316"/>
                  <a:gd name="T26" fmla="*/ 114 w 299"/>
                  <a:gd name="T27" fmla="*/ 899 h 4316"/>
                  <a:gd name="T28" fmla="*/ 78 w 299"/>
                  <a:gd name="T29" fmla="*/ 1169 h 4316"/>
                  <a:gd name="T30" fmla="*/ 48 w 299"/>
                  <a:gd name="T31" fmla="*/ 1451 h 4316"/>
                  <a:gd name="T32" fmla="*/ 24 w 299"/>
                  <a:gd name="T33" fmla="*/ 1750 h 4316"/>
                  <a:gd name="T34" fmla="*/ 6 w 299"/>
                  <a:gd name="T35" fmla="*/ 2062 h 4316"/>
                  <a:gd name="T36" fmla="*/ 0 w 299"/>
                  <a:gd name="T37" fmla="*/ 2374 h 4316"/>
                  <a:gd name="T38" fmla="*/ 12 w 299"/>
                  <a:gd name="T39" fmla="*/ 2674 h 4316"/>
                  <a:gd name="T40" fmla="*/ 30 w 299"/>
                  <a:gd name="T41" fmla="*/ 2973 h 4316"/>
                  <a:gd name="T42" fmla="*/ 54 w 299"/>
                  <a:gd name="T43" fmla="*/ 3255 h 4316"/>
                  <a:gd name="T44" fmla="*/ 96 w 299"/>
                  <a:gd name="T45" fmla="*/ 3537 h 4316"/>
                  <a:gd name="T46" fmla="*/ 144 w 299"/>
                  <a:gd name="T47" fmla="*/ 3806 h 4316"/>
                  <a:gd name="T48" fmla="*/ 203 w 299"/>
                  <a:gd name="T49" fmla="*/ 4064 h 4316"/>
                  <a:gd name="T50" fmla="*/ 275 w 299"/>
                  <a:gd name="T51" fmla="*/ 4316 h 4316"/>
                  <a:gd name="T52" fmla="*/ 287 w 299"/>
                  <a:gd name="T53" fmla="*/ 4316 h 4316"/>
                  <a:gd name="T54" fmla="*/ 215 w 299"/>
                  <a:gd name="T55" fmla="*/ 4064 h 4316"/>
                  <a:gd name="T56" fmla="*/ 156 w 299"/>
                  <a:gd name="T57" fmla="*/ 3806 h 4316"/>
                  <a:gd name="T58" fmla="*/ 108 w 299"/>
                  <a:gd name="T59" fmla="*/ 3537 h 4316"/>
                  <a:gd name="T60" fmla="*/ 66 w 299"/>
                  <a:gd name="T61" fmla="*/ 3261 h 4316"/>
                  <a:gd name="T62" fmla="*/ 42 w 299"/>
                  <a:gd name="T63" fmla="*/ 2973 h 4316"/>
                  <a:gd name="T64" fmla="*/ 24 w 299"/>
                  <a:gd name="T65" fmla="*/ 2680 h 4316"/>
                  <a:gd name="T66" fmla="*/ 12 w 299"/>
                  <a:gd name="T67" fmla="*/ 2374 h 4316"/>
                  <a:gd name="T68" fmla="*/ 18 w 299"/>
                  <a:gd name="T69" fmla="*/ 2062 h 4316"/>
                  <a:gd name="T70" fmla="*/ 18 w 299"/>
                  <a:gd name="T71" fmla="*/ 206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50192" name="Freeform 16"/>
              <p:cNvSpPr>
                <a:spLocks/>
              </p:cNvSpPr>
              <p:nvPr userDrawn="1"/>
            </p:nvSpPr>
            <p:spPr bwMode="hidden">
              <a:xfrm>
                <a:off x="1566" y="0"/>
                <a:ext cx="425" cy="4316"/>
              </a:xfrm>
              <a:custGeom>
                <a:avLst/>
                <a:gdLst>
                  <a:gd name="T0" fmla="*/ 424 w 424"/>
                  <a:gd name="T1" fmla="*/ 0 h 4316"/>
                  <a:gd name="T2" fmla="*/ 412 w 424"/>
                  <a:gd name="T3" fmla="*/ 0 h 4316"/>
                  <a:gd name="T4" fmla="*/ 316 w 424"/>
                  <a:gd name="T5" fmla="*/ 222 h 4316"/>
                  <a:gd name="T6" fmla="*/ 239 w 424"/>
                  <a:gd name="T7" fmla="*/ 462 h 4316"/>
                  <a:gd name="T8" fmla="*/ 167 w 424"/>
                  <a:gd name="T9" fmla="*/ 707 h 4316"/>
                  <a:gd name="T10" fmla="*/ 107 w 424"/>
                  <a:gd name="T11" fmla="*/ 971 h 4316"/>
                  <a:gd name="T12" fmla="*/ 65 w 424"/>
                  <a:gd name="T13" fmla="*/ 1247 h 4316"/>
                  <a:gd name="T14" fmla="*/ 29 w 424"/>
                  <a:gd name="T15" fmla="*/ 1529 h 4316"/>
                  <a:gd name="T16" fmla="*/ 6 w 424"/>
                  <a:gd name="T17" fmla="*/ 1822 h 4316"/>
                  <a:gd name="T18" fmla="*/ 0 w 424"/>
                  <a:gd name="T19" fmla="*/ 2122 h 4316"/>
                  <a:gd name="T20" fmla="*/ 6 w 424"/>
                  <a:gd name="T21" fmla="*/ 2404 h 4316"/>
                  <a:gd name="T22" fmla="*/ 24 w 424"/>
                  <a:gd name="T23" fmla="*/ 2686 h 4316"/>
                  <a:gd name="T24" fmla="*/ 47 w 424"/>
                  <a:gd name="T25" fmla="*/ 2961 h 4316"/>
                  <a:gd name="T26" fmla="*/ 89 w 424"/>
                  <a:gd name="T27" fmla="*/ 3243 h 4316"/>
                  <a:gd name="T28" fmla="*/ 137 w 424"/>
                  <a:gd name="T29" fmla="*/ 3519 h 4316"/>
                  <a:gd name="T30" fmla="*/ 197 w 424"/>
                  <a:gd name="T31" fmla="*/ 3788 h 4316"/>
                  <a:gd name="T32" fmla="*/ 269 w 424"/>
                  <a:gd name="T33" fmla="*/ 4058 h 4316"/>
                  <a:gd name="T34" fmla="*/ 346 w 424"/>
                  <a:gd name="T35" fmla="*/ 4316 h 4316"/>
                  <a:gd name="T36" fmla="*/ 358 w 424"/>
                  <a:gd name="T37" fmla="*/ 4316 h 4316"/>
                  <a:gd name="T38" fmla="*/ 281 w 424"/>
                  <a:gd name="T39" fmla="*/ 4058 h 4316"/>
                  <a:gd name="T40" fmla="*/ 209 w 424"/>
                  <a:gd name="T41" fmla="*/ 3788 h 4316"/>
                  <a:gd name="T42" fmla="*/ 149 w 424"/>
                  <a:gd name="T43" fmla="*/ 3519 h 4316"/>
                  <a:gd name="T44" fmla="*/ 101 w 424"/>
                  <a:gd name="T45" fmla="*/ 3243 h 4316"/>
                  <a:gd name="T46" fmla="*/ 59 w 424"/>
                  <a:gd name="T47" fmla="*/ 2961 h 4316"/>
                  <a:gd name="T48" fmla="*/ 35 w 424"/>
                  <a:gd name="T49" fmla="*/ 2686 h 4316"/>
                  <a:gd name="T50" fmla="*/ 18 w 424"/>
                  <a:gd name="T51" fmla="*/ 2404 h 4316"/>
                  <a:gd name="T52" fmla="*/ 12 w 424"/>
                  <a:gd name="T53" fmla="*/ 2122 h 4316"/>
                  <a:gd name="T54" fmla="*/ 18 w 424"/>
                  <a:gd name="T55" fmla="*/ 1822 h 4316"/>
                  <a:gd name="T56" fmla="*/ 41 w 424"/>
                  <a:gd name="T57" fmla="*/ 1529 h 4316"/>
                  <a:gd name="T58" fmla="*/ 71 w 424"/>
                  <a:gd name="T59" fmla="*/ 1247 h 4316"/>
                  <a:gd name="T60" fmla="*/ 119 w 424"/>
                  <a:gd name="T61" fmla="*/ 971 h 4316"/>
                  <a:gd name="T62" fmla="*/ 179 w 424"/>
                  <a:gd name="T63" fmla="*/ 707 h 4316"/>
                  <a:gd name="T64" fmla="*/ 245 w 424"/>
                  <a:gd name="T65" fmla="*/ 462 h 4316"/>
                  <a:gd name="T66" fmla="*/ 328 w 424"/>
                  <a:gd name="T67" fmla="*/ 222 h 4316"/>
                  <a:gd name="T68" fmla="*/ 424 w 424"/>
                  <a:gd name="T69" fmla="*/ 0 h 4316"/>
                  <a:gd name="T70" fmla="*/ 424 w 424"/>
                  <a:gd name="T71"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50193" name="Freeform 17"/>
              <p:cNvSpPr>
                <a:spLocks/>
              </p:cNvSpPr>
              <p:nvPr userDrawn="1"/>
            </p:nvSpPr>
            <p:spPr bwMode="hidden">
              <a:xfrm>
                <a:off x="1128" y="0"/>
                <a:ext cx="575" cy="4316"/>
              </a:xfrm>
              <a:custGeom>
                <a:avLst/>
                <a:gdLst>
                  <a:gd name="T0" fmla="*/ 12 w 574"/>
                  <a:gd name="T1" fmla="*/ 2146 h 4316"/>
                  <a:gd name="T2" fmla="*/ 24 w 574"/>
                  <a:gd name="T3" fmla="*/ 1846 h 4316"/>
                  <a:gd name="T4" fmla="*/ 54 w 574"/>
                  <a:gd name="T5" fmla="*/ 1559 h 4316"/>
                  <a:gd name="T6" fmla="*/ 96 w 574"/>
                  <a:gd name="T7" fmla="*/ 1277 h 4316"/>
                  <a:gd name="T8" fmla="*/ 162 w 574"/>
                  <a:gd name="T9" fmla="*/ 1001 h 4316"/>
                  <a:gd name="T10" fmla="*/ 239 w 574"/>
                  <a:gd name="T11" fmla="*/ 731 h 4316"/>
                  <a:gd name="T12" fmla="*/ 335 w 574"/>
                  <a:gd name="T13" fmla="*/ 480 h 4316"/>
                  <a:gd name="T14" fmla="*/ 449 w 574"/>
                  <a:gd name="T15" fmla="*/ 234 h 4316"/>
                  <a:gd name="T16" fmla="*/ 574 w 574"/>
                  <a:gd name="T17" fmla="*/ 0 h 4316"/>
                  <a:gd name="T18" fmla="*/ 562 w 574"/>
                  <a:gd name="T19" fmla="*/ 0 h 4316"/>
                  <a:gd name="T20" fmla="*/ 437 w 574"/>
                  <a:gd name="T21" fmla="*/ 234 h 4316"/>
                  <a:gd name="T22" fmla="*/ 323 w 574"/>
                  <a:gd name="T23" fmla="*/ 480 h 4316"/>
                  <a:gd name="T24" fmla="*/ 227 w 574"/>
                  <a:gd name="T25" fmla="*/ 737 h 4316"/>
                  <a:gd name="T26" fmla="*/ 150 w 574"/>
                  <a:gd name="T27" fmla="*/ 1001 h 4316"/>
                  <a:gd name="T28" fmla="*/ 84 w 574"/>
                  <a:gd name="T29" fmla="*/ 1277 h 4316"/>
                  <a:gd name="T30" fmla="*/ 42 w 574"/>
                  <a:gd name="T31" fmla="*/ 1559 h 4316"/>
                  <a:gd name="T32" fmla="*/ 12 w 574"/>
                  <a:gd name="T33" fmla="*/ 1852 h 4316"/>
                  <a:gd name="T34" fmla="*/ 0 w 574"/>
                  <a:gd name="T35" fmla="*/ 2146 h 4316"/>
                  <a:gd name="T36" fmla="*/ 6 w 574"/>
                  <a:gd name="T37" fmla="*/ 2434 h 4316"/>
                  <a:gd name="T38" fmla="*/ 30 w 574"/>
                  <a:gd name="T39" fmla="*/ 2715 h 4316"/>
                  <a:gd name="T40" fmla="*/ 66 w 574"/>
                  <a:gd name="T41" fmla="*/ 2997 h 4316"/>
                  <a:gd name="T42" fmla="*/ 120 w 574"/>
                  <a:gd name="T43" fmla="*/ 3273 h 4316"/>
                  <a:gd name="T44" fmla="*/ 191 w 574"/>
                  <a:gd name="T45" fmla="*/ 3549 h 4316"/>
                  <a:gd name="T46" fmla="*/ 275 w 574"/>
                  <a:gd name="T47" fmla="*/ 3812 h 4316"/>
                  <a:gd name="T48" fmla="*/ 371 w 574"/>
                  <a:gd name="T49" fmla="*/ 4070 h 4316"/>
                  <a:gd name="T50" fmla="*/ 484 w 574"/>
                  <a:gd name="T51" fmla="*/ 4316 h 4316"/>
                  <a:gd name="T52" fmla="*/ 496 w 574"/>
                  <a:gd name="T53" fmla="*/ 4316 h 4316"/>
                  <a:gd name="T54" fmla="*/ 383 w 574"/>
                  <a:gd name="T55" fmla="*/ 4070 h 4316"/>
                  <a:gd name="T56" fmla="*/ 287 w 574"/>
                  <a:gd name="T57" fmla="*/ 3812 h 4316"/>
                  <a:gd name="T58" fmla="*/ 203 w 574"/>
                  <a:gd name="T59" fmla="*/ 3549 h 4316"/>
                  <a:gd name="T60" fmla="*/ 132 w 574"/>
                  <a:gd name="T61" fmla="*/ 3273 h 4316"/>
                  <a:gd name="T62" fmla="*/ 78 w 574"/>
                  <a:gd name="T63" fmla="*/ 2997 h 4316"/>
                  <a:gd name="T64" fmla="*/ 42 w 574"/>
                  <a:gd name="T65" fmla="*/ 2715 h 4316"/>
                  <a:gd name="T66" fmla="*/ 18 w 574"/>
                  <a:gd name="T67" fmla="*/ 2434 h 4316"/>
                  <a:gd name="T68" fmla="*/ 12 w 574"/>
                  <a:gd name="T69" fmla="*/ 2146 h 4316"/>
                  <a:gd name="T70" fmla="*/ 12 w 574"/>
                  <a:gd name="T71" fmla="*/ 214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50194" name="Freeform 18"/>
              <p:cNvSpPr>
                <a:spLocks/>
              </p:cNvSpPr>
              <p:nvPr userDrawn="1"/>
            </p:nvSpPr>
            <p:spPr bwMode="hidden">
              <a:xfrm>
                <a:off x="702" y="0"/>
                <a:ext cx="737" cy="4316"/>
              </a:xfrm>
              <a:custGeom>
                <a:avLst/>
                <a:gdLst>
                  <a:gd name="T0" fmla="*/ 12 w 735"/>
                  <a:gd name="T1" fmla="*/ 2098 h 4316"/>
                  <a:gd name="T2" fmla="*/ 29 w 735"/>
                  <a:gd name="T3" fmla="*/ 1798 h 4316"/>
                  <a:gd name="T4" fmla="*/ 71 w 735"/>
                  <a:gd name="T5" fmla="*/ 1505 h 4316"/>
                  <a:gd name="T6" fmla="*/ 131 w 735"/>
                  <a:gd name="T7" fmla="*/ 1223 h 4316"/>
                  <a:gd name="T8" fmla="*/ 215 w 735"/>
                  <a:gd name="T9" fmla="*/ 941 h 4316"/>
                  <a:gd name="T10" fmla="*/ 316 w 735"/>
                  <a:gd name="T11" fmla="*/ 689 h 4316"/>
                  <a:gd name="T12" fmla="*/ 442 w 735"/>
                  <a:gd name="T13" fmla="*/ 444 h 4316"/>
                  <a:gd name="T14" fmla="*/ 580 w 735"/>
                  <a:gd name="T15" fmla="*/ 216 h 4316"/>
                  <a:gd name="T16" fmla="*/ 735 w 735"/>
                  <a:gd name="T17" fmla="*/ 0 h 4316"/>
                  <a:gd name="T18" fmla="*/ 723 w 735"/>
                  <a:gd name="T19" fmla="*/ 0 h 4316"/>
                  <a:gd name="T20" fmla="*/ 568 w 735"/>
                  <a:gd name="T21" fmla="*/ 210 h 4316"/>
                  <a:gd name="T22" fmla="*/ 430 w 735"/>
                  <a:gd name="T23" fmla="*/ 438 h 4316"/>
                  <a:gd name="T24" fmla="*/ 311 w 735"/>
                  <a:gd name="T25" fmla="*/ 683 h 4316"/>
                  <a:gd name="T26" fmla="*/ 209 w 735"/>
                  <a:gd name="T27" fmla="*/ 941 h 4316"/>
                  <a:gd name="T28" fmla="*/ 125 w 735"/>
                  <a:gd name="T29" fmla="*/ 1217 h 4316"/>
                  <a:gd name="T30" fmla="*/ 59 w 735"/>
                  <a:gd name="T31" fmla="*/ 1505 h 4316"/>
                  <a:gd name="T32" fmla="*/ 18 w 735"/>
                  <a:gd name="T33" fmla="*/ 1798 h 4316"/>
                  <a:gd name="T34" fmla="*/ 0 w 735"/>
                  <a:gd name="T35" fmla="*/ 2098 h 4316"/>
                  <a:gd name="T36" fmla="*/ 6 w 735"/>
                  <a:gd name="T37" fmla="*/ 2404 h 4316"/>
                  <a:gd name="T38" fmla="*/ 29 w 735"/>
                  <a:gd name="T39" fmla="*/ 2709 h 4316"/>
                  <a:gd name="T40" fmla="*/ 77 w 735"/>
                  <a:gd name="T41" fmla="*/ 3015 h 4316"/>
                  <a:gd name="T42" fmla="*/ 149 w 735"/>
                  <a:gd name="T43" fmla="*/ 3315 h 4316"/>
                  <a:gd name="T44" fmla="*/ 227 w 735"/>
                  <a:gd name="T45" fmla="*/ 3573 h 4316"/>
                  <a:gd name="T46" fmla="*/ 316 w 735"/>
                  <a:gd name="T47" fmla="*/ 3824 h 4316"/>
                  <a:gd name="T48" fmla="*/ 424 w 735"/>
                  <a:gd name="T49" fmla="*/ 4076 h 4316"/>
                  <a:gd name="T50" fmla="*/ 544 w 735"/>
                  <a:gd name="T51" fmla="*/ 4316 h 4316"/>
                  <a:gd name="T52" fmla="*/ 556 w 735"/>
                  <a:gd name="T53" fmla="*/ 4316 h 4316"/>
                  <a:gd name="T54" fmla="*/ 436 w 735"/>
                  <a:gd name="T55" fmla="*/ 4076 h 4316"/>
                  <a:gd name="T56" fmla="*/ 328 w 735"/>
                  <a:gd name="T57" fmla="*/ 3824 h 4316"/>
                  <a:gd name="T58" fmla="*/ 239 w 735"/>
                  <a:gd name="T59" fmla="*/ 3573 h 4316"/>
                  <a:gd name="T60" fmla="*/ 161 w 735"/>
                  <a:gd name="T61" fmla="*/ 3315 h 4316"/>
                  <a:gd name="T62" fmla="*/ 89 w 735"/>
                  <a:gd name="T63" fmla="*/ 3015 h 4316"/>
                  <a:gd name="T64" fmla="*/ 41 w 735"/>
                  <a:gd name="T65" fmla="*/ 2709 h 4316"/>
                  <a:gd name="T66" fmla="*/ 18 w 735"/>
                  <a:gd name="T67" fmla="*/ 2404 h 4316"/>
                  <a:gd name="T68" fmla="*/ 12 w 735"/>
                  <a:gd name="T69" fmla="*/ 2098 h 4316"/>
                  <a:gd name="T70" fmla="*/ 12 w 735"/>
                  <a:gd name="T71" fmla="*/ 209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50195" name="Freeform 19"/>
              <p:cNvSpPr>
                <a:spLocks/>
              </p:cNvSpPr>
              <p:nvPr userDrawn="1"/>
            </p:nvSpPr>
            <p:spPr bwMode="hidden">
              <a:xfrm>
                <a:off x="288" y="0"/>
                <a:ext cx="840" cy="4316"/>
              </a:xfrm>
              <a:custGeom>
                <a:avLst/>
                <a:gdLst>
                  <a:gd name="T0" fmla="*/ 18 w 837"/>
                  <a:gd name="T1" fmla="*/ 1948 h 4316"/>
                  <a:gd name="T2" fmla="*/ 48 w 837"/>
                  <a:gd name="T3" fmla="*/ 1708 h 4316"/>
                  <a:gd name="T4" fmla="*/ 96 w 837"/>
                  <a:gd name="T5" fmla="*/ 1475 h 4316"/>
                  <a:gd name="T6" fmla="*/ 161 w 837"/>
                  <a:gd name="T7" fmla="*/ 1235 h 4316"/>
                  <a:gd name="T8" fmla="*/ 251 w 837"/>
                  <a:gd name="T9" fmla="*/ 995 h 4316"/>
                  <a:gd name="T10" fmla="*/ 365 w 837"/>
                  <a:gd name="T11" fmla="*/ 755 h 4316"/>
                  <a:gd name="T12" fmla="*/ 496 w 837"/>
                  <a:gd name="T13" fmla="*/ 510 h 4316"/>
                  <a:gd name="T14" fmla="*/ 658 w 837"/>
                  <a:gd name="T15" fmla="*/ 258 h 4316"/>
                  <a:gd name="T16" fmla="*/ 741 w 837"/>
                  <a:gd name="T17" fmla="*/ 132 h 4316"/>
                  <a:gd name="T18" fmla="*/ 837 w 837"/>
                  <a:gd name="T19" fmla="*/ 0 h 4316"/>
                  <a:gd name="T20" fmla="*/ 825 w 837"/>
                  <a:gd name="T21" fmla="*/ 0 h 4316"/>
                  <a:gd name="T22" fmla="*/ 729 w 837"/>
                  <a:gd name="T23" fmla="*/ 132 h 4316"/>
                  <a:gd name="T24" fmla="*/ 640 w 837"/>
                  <a:gd name="T25" fmla="*/ 258 h 4316"/>
                  <a:gd name="T26" fmla="*/ 562 w 837"/>
                  <a:gd name="T27" fmla="*/ 384 h 4316"/>
                  <a:gd name="T28" fmla="*/ 484 w 837"/>
                  <a:gd name="T29" fmla="*/ 510 h 4316"/>
                  <a:gd name="T30" fmla="*/ 353 w 837"/>
                  <a:gd name="T31" fmla="*/ 755 h 4316"/>
                  <a:gd name="T32" fmla="*/ 239 w 837"/>
                  <a:gd name="T33" fmla="*/ 995 h 4316"/>
                  <a:gd name="T34" fmla="*/ 150 w 837"/>
                  <a:gd name="T35" fmla="*/ 1235 h 4316"/>
                  <a:gd name="T36" fmla="*/ 84 w 837"/>
                  <a:gd name="T37" fmla="*/ 1469 h 4316"/>
                  <a:gd name="T38" fmla="*/ 36 w 837"/>
                  <a:gd name="T39" fmla="*/ 1702 h 4316"/>
                  <a:gd name="T40" fmla="*/ 6 w 837"/>
                  <a:gd name="T41" fmla="*/ 1942 h 4316"/>
                  <a:gd name="T42" fmla="*/ 0 w 837"/>
                  <a:gd name="T43" fmla="*/ 2200 h 4316"/>
                  <a:gd name="T44" fmla="*/ 12 w 837"/>
                  <a:gd name="T45" fmla="*/ 2470 h 4316"/>
                  <a:gd name="T46" fmla="*/ 48 w 837"/>
                  <a:gd name="T47" fmla="*/ 2739 h 4316"/>
                  <a:gd name="T48" fmla="*/ 114 w 837"/>
                  <a:gd name="T49" fmla="*/ 3027 h 4316"/>
                  <a:gd name="T50" fmla="*/ 150 w 837"/>
                  <a:gd name="T51" fmla="*/ 3171 h 4316"/>
                  <a:gd name="T52" fmla="*/ 197 w 837"/>
                  <a:gd name="T53" fmla="*/ 3321 h 4316"/>
                  <a:gd name="T54" fmla="*/ 245 w 837"/>
                  <a:gd name="T55" fmla="*/ 3477 h 4316"/>
                  <a:gd name="T56" fmla="*/ 305 w 837"/>
                  <a:gd name="T57" fmla="*/ 3639 h 4316"/>
                  <a:gd name="T58" fmla="*/ 365 w 837"/>
                  <a:gd name="T59" fmla="*/ 3800 h 4316"/>
                  <a:gd name="T60" fmla="*/ 437 w 837"/>
                  <a:gd name="T61" fmla="*/ 3968 h 4316"/>
                  <a:gd name="T62" fmla="*/ 508 w 837"/>
                  <a:gd name="T63" fmla="*/ 4136 h 4316"/>
                  <a:gd name="T64" fmla="*/ 592 w 837"/>
                  <a:gd name="T65" fmla="*/ 4316 h 4316"/>
                  <a:gd name="T66" fmla="*/ 604 w 837"/>
                  <a:gd name="T67" fmla="*/ 4316 h 4316"/>
                  <a:gd name="T68" fmla="*/ 520 w 837"/>
                  <a:gd name="T69" fmla="*/ 4136 h 4316"/>
                  <a:gd name="T70" fmla="*/ 448 w 837"/>
                  <a:gd name="T71" fmla="*/ 3968 h 4316"/>
                  <a:gd name="T72" fmla="*/ 377 w 837"/>
                  <a:gd name="T73" fmla="*/ 3800 h 4316"/>
                  <a:gd name="T74" fmla="*/ 317 w 837"/>
                  <a:gd name="T75" fmla="*/ 3639 h 4316"/>
                  <a:gd name="T76" fmla="*/ 257 w 837"/>
                  <a:gd name="T77" fmla="*/ 3477 h 4316"/>
                  <a:gd name="T78" fmla="*/ 209 w 837"/>
                  <a:gd name="T79" fmla="*/ 3327 h 4316"/>
                  <a:gd name="T80" fmla="*/ 161 w 837"/>
                  <a:gd name="T81" fmla="*/ 3171 h 4316"/>
                  <a:gd name="T82" fmla="*/ 126 w 837"/>
                  <a:gd name="T83" fmla="*/ 3027 h 4316"/>
                  <a:gd name="T84" fmla="*/ 60 w 837"/>
                  <a:gd name="T85" fmla="*/ 2739 h 4316"/>
                  <a:gd name="T86" fmla="*/ 24 w 837"/>
                  <a:gd name="T87" fmla="*/ 2470 h 4316"/>
                  <a:gd name="T88" fmla="*/ 12 w 837"/>
                  <a:gd name="T89" fmla="*/ 2206 h 4316"/>
                  <a:gd name="T90" fmla="*/ 18 w 837"/>
                  <a:gd name="T91" fmla="*/ 1948 h 4316"/>
                  <a:gd name="T92" fmla="*/ 18 w 837"/>
                  <a:gd name="T93" fmla="*/ 194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grpSp>
        <p:sp>
          <p:nvSpPr>
            <p:cNvPr id="50196" name="Freeform 20"/>
            <p:cNvSpPr>
              <a:spLocks/>
            </p:cNvSpPr>
            <p:nvPr/>
          </p:nvSpPr>
          <p:spPr bwMode="hidden">
            <a:xfrm>
              <a:off x="6" y="2901"/>
              <a:ext cx="606" cy="1415"/>
            </a:xfrm>
            <a:custGeom>
              <a:avLst/>
              <a:gdLst>
                <a:gd name="T0" fmla="*/ 0 w 604"/>
                <a:gd name="T1" fmla="*/ 54 h 1415"/>
                <a:gd name="T2" fmla="*/ 42 w 604"/>
                <a:gd name="T3" fmla="*/ 228 h 1415"/>
                <a:gd name="T4" fmla="*/ 96 w 604"/>
                <a:gd name="T5" fmla="*/ 402 h 1415"/>
                <a:gd name="T6" fmla="*/ 161 w 604"/>
                <a:gd name="T7" fmla="*/ 576 h 1415"/>
                <a:gd name="T8" fmla="*/ 227 w 604"/>
                <a:gd name="T9" fmla="*/ 744 h 1415"/>
                <a:gd name="T10" fmla="*/ 305 w 604"/>
                <a:gd name="T11" fmla="*/ 917 h 1415"/>
                <a:gd name="T12" fmla="*/ 389 w 604"/>
                <a:gd name="T13" fmla="*/ 1085 h 1415"/>
                <a:gd name="T14" fmla="*/ 484 w 604"/>
                <a:gd name="T15" fmla="*/ 1253 h 1415"/>
                <a:gd name="T16" fmla="*/ 586 w 604"/>
                <a:gd name="T17" fmla="*/ 1415 h 1415"/>
                <a:gd name="T18" fmla="*/ 604 w 604"/>
                <a:gd name="T19" fmla="*/ 1415 h 1415"/>
                <a:gd name="T20" fmla="*/ 496 w 604"/>
                <a:gd name="T21" fmla="*/ 1247 h 1415"/>
                <a:gd name="T22" fmla="*/ 401 w 604"/>
                <a:gd name="T23" fmla="*/ 1073 h 1415"/>
                <a:gd name="T24" fmla="*/ 311 w 604"/>
                <a:gd name="T25" fmla="*/ 899 h 1415"/>
                <a:gd name="T26" fmla="*/ 233 w 604"/>
                <a:gd name="T27" fmla="*/ 720 h 1415"/>
                <a:gd name="T28" fmla="*/ 161 w 604"/>
                <a:gd name="T29" fmla="*/ 546 h 1415"/>
                <a:gd name="T30" fmla="*/ 102 w 604"/>
                <a:gd name="T31" fmla="*/ 366 h 1415"/>
                <a:gd name="T32" fmla="*/ 48 w 604"/>
                <a:gd name="T33" fmla="*/ 180 h 1415"/>
                <a:gd name="T34" fmla="*/ 0 w 604"/>
                <a:gd name="T35" fmla="*/ 0 h 1415"/>
                <a:gd name="T36" fmla="*/ 0 w 604"/>
                <a:gd name="T37" fmla="*/ 54 h 1415"/>
                <a:gd name="T38" fmla="*/ 0 w 604"/>
                <a:gd name="T39" fmla="*/ 54 h 1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50197" name="Freeform 21"/>
            <p:cNvSpPr>
              <a:spLocks/>
            </p:cNvSpPr>
            <p:nvPr/>
          </p:nvSpPr>
          <p:spPr bwMode="hidden">
            <a:xfrm>
              <a:off x="6" y="3890"/>
              <a:ext cx="228" cy="426"/>
            </a:xfrm>
            <a:custGeom>
              <a:avLst/>
              <a:gdLst>
                <a:gd name="T0" fmla="*/ 0 w 227"/>
                <a:gd name="T1" fmla="*/ 30 h 426"/>
                <a:gd name="T2" fmla="*/ 108 w 227"/>
                <a:gd name="T3" fmla="*/ 240 h 426"/>
                <a:gd name="T4" fmla="*/ 215 w 227"/>
                <a:gd name="T5" fmla="*/ 426 h 426"/>
                <a:gd name="T6" fmla="*/ 227 w 227"/>
                <a:gd name="T7" fmla="*/ 426 h 426"/>
                <a:gd name="T8" fmla="*/ 167 w 227"/>
                <a:gd name="T9" fmla="*/ 330 h 426"/>
                <a:gd name="T10" fmla="*/ 114 w 227"/>
                <a:gd name="T11" fmla="*/ 222 h 426"/>
                <a:gd name="T12" fmla="*/ 0 w 227"/>
                <a:gd name="T13" fmla="*/ 0 h 426"/>
                <a:gd name="T14" fmla="*/ 0 w 227"/>
                <a:gd name="T15" fmla="*/ 30 h 426"/>
                <a:gd name="T16" fmla="*/ 0 w 227"/>
                <a:gd name="T17" fmla="*/ 3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50198" name="Freeform 22"/>
            <p:cNvSpPr>
              <a:spLocks/>
            </p:cNvSpPr>
            <p:nvPr/>
          </p:nvSpPr>
          <p:spPr bwMode="hidden">
            <a:xfrm>
              <a:off x="4776" y="0"/>
              <a:ext cx="984" cy="1786"/>
            </a:xfrm>
            <a:custGeom>
              <a:avLst/>
              <a:gdLst>
                <a:gd name="T0" fmla="*/ 981 w 981"/>
                <a:gd name="T1" fmla="*/ 1786 h 1786"/>
                <a:gd name="T2" fmla="*/ 981 w 981"/>
                <a:gd name="T3" fmla="*/ 1720 h 1786"/>
                <a:gd name="T4" fmla="*/ 969 w 981"/>
                <a:gd name="T5" fmla="*/ 1666 h 1786"/>
                <a:gd name="T6" fmla="*/ 957 w 981"/>
                <a:gd name="T7" fmla="*/ 1613 h 1786"/>
                <a:gd name="T8" fmla="*/ 921 w 981"/>
                <a:gd name="T9" fmla="*/ 1487 h 1786"/>
                <a:gd name="T10" fmla="*/ 885 w 981"/>
                <a:gd name="T11" fmla="*/ 1361 h 1786"/>
                <a:gd name="T12" fmla="*/ 796 w 981"/>
                <a:gd name="T13" fmla="*/ 1121 h 1786"/>
                <a:gd name="T14" fmla="*/ 682 w 981"/>
                <a:gd name="T15" fmla="*/ 899 h 1786"/>
                <a:gd name="T16" fmla="*/ 562 w 981"/>
                <a:gd name="T17" fmla="*/ 689 h 1786"/>
                <a:gd name="T18" fmla="*/ 431 w 981"/>
                <a:gd name="T19" fmla="*/ 498 h 1786"/>
                <a:gd name="T20" fmla="*/ 293 w 981"/>
                <a:gd name="T21" fmla="*/ 318 h 1786"/>
                <a:gd name="T22" fmla="*/ 150 w 981"/>
                <a:gd name="T23" fmla="*/ 150 h 1786"/>
                <a:gd name="T24" fmla="*/ 12 w 981"/>
                <a:gd name="T25" fmla="*/ 0 h 1786"/>
                <a:gd name="T26" fmla="*/ 0 w 981"/>
                <a:gd name="T27" fmla="*/ 0 h 1786"/>
                <a:gd name="T28" fmla="*/ 138 w 981"/>
                <a:gd name="T29" fmla="*/ 150 h 1786"/>
                <a:gd name="T30" fmla="*/ 275 w 981"/>
                <a:gd name="T31" fmla="*/ 318 h 1786"/>
                <a:gd name="T32" fmla="*/ 413 w 981"/>
                <a:gd name="T33" fmla="*/ 498 h 1786"/>
                <a:gd name="T34" fmla="*/ 545 w 981"/>
                <a:gd name="T35" fmla="*/ 689 h 1786"/>
                <a:gd name="T36" fmla="*/ 670 w 981"/>
                <a:gd name="T37" fmla="*/ 899 h 1786"/>
                <a:gd name="T38" fmla="*/ 778 w 981"/>
                <a:gd name="T39" fmla="*/ 1121 h 1786"/>
                <a:gd name="T40" fmla="*/ 873 w 981"/>
                <a:gd name="T41" fmla="*/ 1361 h 1786"/>
                <a:gd name="T42" fmla="*/ 909 w 981"/>
                <a:gd name="T43" fmla="*/ 1487 h 1786"/>
                <a:gd name="T44" fmla="*/ 945 w 981"/>
                <a:gd name="T45" fmla="*/ 1619 h 1786"/>
                <a:gd name="T46" fmla="*/ 963 w 981"/>
                <a:gd name="T47" fmla="*/ 1702 h 1786"/>
                <a:gd name="T48" fmla="*/ 981 w 981"/>
                <a:gd name="T49" fmla="*/ 1786 h 1786"/>
                <a:gd name="T50" fmla="*/ 981 w 981"/>
                <a:gd name="T51" fmla="*/ 1786 h 1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1039" name="Freeform 23"/>
            <p:cNvSpPr>
              <a:spLocks/>
            </p:cNvSpPr>
            <p:nvPr/>
          </p:nvSpPr>
          <p:spPr bwMode="hidden">
            <a:xfrm>
              <a:off x="5041" y="0"/>
              <a:ext cx="719" cy="845"/>
            </a:xfrm>
            <a:custGeom>
              <a:avLst/>
              <a:gdLst>
                <a:gd name="T0" fmla="*/ 721 w 717"/>
                <a:gd name="T1" fmla="*/ 845 h 845"/>
                <a:gd name="T2" fmla="*/ 721 w 717"/>
                <a:gd name="T3" fmla="*/ 821 h 845"/>
                <a:gd name="T4" fmla="*/ 578 w 717"/>
                <a:gd name="T5" fmla="*/ 605 h 845"/>
                <a:gd name="T6" fmla="*/ 408 w 717"/>
                <a:gd name="T7" fmla="*/ 396 h 845"/>
                <a:gd name="T8" fmla="*/ 223 w 717"/>
                <a:gd name="T9" fmla="*/ 192 h 845"/>
                <a:gd name="T10" fmla="*/ 17 w 717"/>
                <a:gd name="T11" fmla="*/ 0 h 845"/>
                <a:gd name="T12" fmla="*/ 0 w 717"/>
                <a:gd name="T13" fmla="*/ 0 h 845"/>
                <a:gd name="T14" fmla="*/ 211 w 717"/>
                <a:gd name="T15" fmla="*/ 198 h 845"/>
                <a:gd name="T16" fmla="*/ 402 w 717"/>
                <a:gd name="T17" fmla="*/ 408 h 845"/>
                <a:gd name="T18" fmla="*/ 572 w 717"/>
                <a:gd name="T19" fmla="*/ 623 h 845"/>
                <a:gd name="T20" fmla="*/ 721 w 717"/>
                <a:gd name="T21" fmla="*/ 845 h 845"/>
                <a:gd name="T22" fmla="*/ 721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0" name="Freeform 24"/>
            <p:cNvSpPr>
              <a:spLocks/>
            </p:cNvSpPr>
            <p:nvPr/>
          </p:nvSpPr>
          <p:spPr bwMode="hidden">
            <a:xfrm>
              <a:off x="5352" y="0"/>
              <a:ext cx="408" cy="414"/>
            </a:xfrm>
            <a:custGeom>
              <a:avLst/>
              <a:gdLst>
                <a:gd name="T0" fmla="*/ 409 w 407"/>
                <a:gd name="T1" fmla="*/ 414 h 414"/>
                <a:gd name="T2" fmla="*/ 409 w 407"/>
                <a:gd name="T3" fmla="*/ 396 h 414"/>
                <a:gd name="T4" fmla="*/ 224 w 407"/>
                <a:gd name="T5" fmla="*/ 192 h 414"/>
                <a:gd name="T6" fmla="*/ 12 w 407"/>
                <a:gd name="T7" fmla="*/ 0 h 414"/>
                <a:gd name="T8" fmla="*/ 0 w 407"/>
                <a:gd name="T9" fmla="*/ 0 h 414"/>
                <a:gd name="T10" fmla="*/ 108 w 407"/>
                <a:gd name="T11" fmla="*/ 102 h 414"/>
                <a:gd name="T12" fmla="*/ 218 w 407"/>
                <a:gd name="T13" fmla="*/ 204 h 414"/>
                <a:gd name="T14" fmla="*/ 409 w 407"/>
                <a:gd name="T15" fmla="*/ 414 h 414"/>
                <a:gd name="T16" fmla="*/ 409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0201" name="Freeform 25"/>
            <p:cNvSpPr>
              <a:spLocks/>
            </p:cNvSpPr>
            <p:nvPr/>
          </p:nvSpPr>
          <p:spPr bwMode="hidden">
            <a:xfrm>
              <a:off x="6" y="0"/>
              <a:ext cx="858" cy="1409"/>
            </a:xfrm>
            <a:custGeom>
              <a:avLst/>
              <a:gdLst>
                <a:gd name="T0" fmla="*/ 0 w 855"/>
                <a:gd name="T1" fmla="*/ 1361 h 1409"/>
                <a:gd name="T2" fmla="*/ 0 w 855"/>
                <a:gd name="T3" fmla="*/ 1409 h 1409"/>
                <a:gd name="T4" fmla="*/ 54 w 855"/>
                <a:gd name="T5" fmla="*/ 1211 h 1409"/>
                <a:gd name="T6" fmla="*/ 126 w 855"/>
                <a:gd name="T7" fmla="*/ 1013 h 1409"/>
                <a:gd name="T8" fmla="*/ 215 w 855"/>
                <a:gd name="T9" fmla="*/ 827 h 1409"/>
                <a:gd name="T10" fmla="*/ 311 w 855"/>
                <a:gd name="T11" fmla="*/ 647 h 1409"/>
                <a:gd name="T12" fmla="*/ 431 w 855"/>
                <a:gd name="T13" fmla="*/ 474 h 1409"/>
                <a:gd name="T14" fmla="*/ 556 w 855"/>
                <a:gd name="T15" fmla="*/ 312 h 1409"/>
                <a:gd name="T16" fmla="*/ 700 w 855"/>
                <a:gd name="T17" fmla="*/ 150 h 1409"/>
                <a:gd name="T18" fmla="*/ 855 w 855"/>
                <a:gd name="T19" fmla="*/ 0 h 1409"/>
                <a:gd name="T20" fmla="*/ 837 w 855"/>
                <a:gd name="T21" fmla="*/ 0 h 1409"/>
                <a:gd name="T22" fmla="*/ 688 w 855"/>
                <a:gd name="T23" fmla="*/ 144 h 1409"/>
                <a:gd name="T24" fmla="*/ 550 w 855"/>
                <a:gd name="T25" fmla="*/ 300 h 1409"/>
                <a:gd name="T26" fmla="*/ 425 w 855"/>
                <a:gd name="T27" fmla="*/ 462 h 1409"/>
                <a:gd name="T28" fmla="*/ 311 w 855"/>
                <a:gd name="T29" fmla="*/ 629 h 1409"/>
                <a:gd name="T30" fmla="*/ 215 w 855"/>
                <a:gd name="T31" fmla="*/ 803 h 1409"/>
                <a:gd name="T32" fmla="*/ 132 w 855"/>
                <a:gd name="T33" fmla="*/ 983 h 1409"/>
                <a:gd name="T34" fmla="*/ 60 w 855"/>
                <a:gd name="T35" fmla="*/ 1169 h 1409"/>
                <a:gd name="T36" fmla="*/ 0 w 855"/>
                <a:gd name="T37" fmla="*/ 1361 h 1409"/>
                <a:gd name="T38" fmla="*/ 0 w 855"/>
                <a:gd name="T39" fmla="*/ 1361 h 1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1042" name="Freeform 26"/>
            <p:cNvSpPr>
              <a:spLocks/>
            </p:cNvSpPr>
            <p:nvPr/>
          </p:nvSpPr>
          <p:spPr bwMode="hidden">
            <a:xfrm>
              <a:off x="6" y="0"/>
              <a:ext cx="588" cy="599"/>
            </a:xfrm>
            <a:custGeom>
              <a:avLst/>
              <a:gdLst>
                <a:gd name="T0" fmla="*/ 590 w 586"/>
                <a:gd name="T1" fmla="*/ 0 h 599"/>
                <a:gd name="T2" fmla="*/ 572 w 586"/>
                <a:gd name="T3" fmla="*/ 0 h 599"/>
                <a:gd name="T4" fmla="*/ 409 w 586"/>
                <a:gd name="T5" fmla="*/ 132 h 599"/>
                <a:gd name="T6" fmla="*/ 259 w 586"/>
                <a:gd name="T7" fmla="*/ 270 h 599"/>
                <a:gd name="T8" fmla="*/ 120 w 586"/>
                <a:gd name="T9" fmla="*/ 420 h 599"/>
                <a:gd name="T10" fmla="*/ 0 w 586"/>
                <a:gd name="T11" fmla="*/ 575 h 599"/>
                <a:gd name="T12" fmla="*/ 0 w 586"/>
                <a:gd name="T13" fmla="*/ 599 h 599"/>
                <a:gd name="T14" fmla="*/ 120 w 586"/>
                <a:gd name="T15" fmla="*/ 432 h 599"/>
                <a:gd name="T16" fmla="*/ 259 w 586"/>
                <a:gd name="T17" fmla="*/ 282 h 599"/>
                <a:gd name="T18" fmla="*/ 415 w 586"/>
                <a:gd name="T19" fmla="*/ 138 h 599"/>
                <a:gd name="T20" fmla="*/ 590 w 586"/>
                <a:gd name="T21" fmla="*/ 0 h 599"/>
                <a:gd name="T22" fmla="*/ 590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3" name="Freeform 27"/>
            <p:cNvSpPr>
              <a:spLocks/>
            </p:cNvSpPr>
            <p:nvPr/>
          </p:nvSpPr>
          <p:spPr bwMode="hidden">
            <a:xfrm>
              <a:off x="6" y="0"/>
              <a:ext cx="270" cy="252"/>
            </a:xfrm>
            <a:custGeom>
              <a:avLst/>
              <a:gdLst>
                <a:gd name="T0" fmla="*/ 271 w 269"/>
                <a:gd name="T1" fmla="*/ 0 h 252"/>
                <a:gd name="T2" fmla="*/ 253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71 w 269"/>
                <a:gd name="T15" fmla="*/ 0 h 252"/>
                <a:gd name="T16" fmla="*/ 271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4" name="Line 28"/>
            <p:cNvSpPr>
              <a:spLocks noChangeShapeType="1"/>
            </p:cNvSpPr>
            <p:nvPr/>
          </p:nvSpPr>
          <p:spPr bwMode="hidden">
            <a:xfrm>
              <a:off x="1" y="2749"/>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5" name="Line 29"/>
            <p:cNvSpPr>
              <a:spLocks noChangeShapeType="1"/>
            </p:cNvSpPr>
            <p:nvPr/>
          </p:nvSpPr>
          <p:spPr bwMode="hidden">
            <a:xfrm>
              <a:off x="1" y="2356"/>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6" name="Line 30"/>
            <p:cNvSpPr>
              <a:spLocks noChangeShapeType="1"/>
            </p:cNvSpPr>
            <p:nvPr/>
          </p:nvSpPr>
          <p:spPr bwMode="hidden">
            <a:xfrm>
              <a:off x="1" y="3142"/>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047" name="Group 31"/>
            <p:cNvGrpSpPr>
              <a:grpSpLocks/>
            </p:cNvGrpSpPr>
            <p:nvPr/>
          </p:nvGrpSpPr>
          <p:grpSpPr bwMode="auto">
            <a:xfrm>
              <a:off x="1" y="392"/>
              <a:ext cx="5758" cy="1571"/>
              <a:chOff x="1" y="392"/>
              <a:chExt cx="5758" cy="1571"/>
            </a:xfrm>
          </p:grpSpPr>
          <p:sp>
            <p:nvSpPr>
              <p:cNvPr id="1050" name="Line 32"/>
              <p:cNvSpPr>
                <a:spLocks noChangeShapeType="1"/>
              </p:cNvSpPr>
              <p:nvPr userDrawn="1"/>
            </p:nvSpPr>
            <p:spPr bwMode="hidden">
              <a:xfrm>
                <a:off x="1" y="784"/>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1"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2"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3"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4" name="Line 36"/>
              <p:cNvSpPr>
                <a:spLocks noChangeShapeType="1"/>
              </p:cNvSpPr>
              <p:nvPr userDrawn="1"/>
            </p:nvSpPr>
            <p:spPr bwMode="hidden">
              <a:xfrm>
                <a:off x="1" y="392"/>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048" name="Line 37"/>
            <p:cNvSpPr>
              <a:spLocks noChangeShapeType="1"/>
            </p:cNvSpPr>
            <p:nvPr/>
          </p:nvSpPr>
          <p:spPr bwMode="hidden">
            <a:xfrm>
              <a:off x="1" y="3928"/>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9" name="Line 38"/>
            <p:cNvSpPr>
              <a:spLocks noChangeShapeType="1"/>
            </p:cNvSpPr>
            <p:nvPr/>
          </p:nvSpPr>
          <p:spPr bwMode="hidden">
            <a:xfrm>
              <a:off x="1" y="3535"/>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50215" name="Rectangle 39"/>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50216" name="Rectangle 40"/>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000">
                <a:effectLst>
                  <a:outerShdw blurRad="38100" dist="38100" dir="2700000" algn="tl">
                    <a:srgbClr val="000000"/>
                  </a:outerShdw>
                </a:effectLst>
                <a:latin typeface="+mn-lt"/>
              </a:defRPr>
            </a:lvl1pPr>
          </a:lstStyle>
          <a:p>
            <a:pPr>
              <a:defRPr/>
            </a:pPr>
            <a:endParaRPr lang="en-US"/>
          </a:p>
        </p:txBody>
      </p:sp>
      <p:sp>
        <p:nvSpPr>
          <p:cNvPr id="50217" name="Rectangle 41"/>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latin typeface="+mn-lt"/>
              </a:defRPr>
            </a:lvl1pPr>
          </a:lstStyle>
          <a:p>
            <a:pPr>
              <a:defRPr/>
            </a:pPr>
            <a:endParaRPr lang="en-US"/>
          </a:p>
        </p:txBody>
      </p:sp>
      <p:sp>
        <p:nvSpPr>
          <p:cNvPr id="50218" name="Rectangle 42"/>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latin typeface="Verdana" panose="020B0604030504040204" pitchFamily="34" charset="0"/>
              </a:defRPr>
            </a:lvl1pPr>
          </a:lstStyle>
          <a:p>
            <a:fld id="{86BC2687-4793-47D3-AC0A-E7BDF1BD80D1}" type="slidenum">
              <a:rPr lang="en-US"/>
              <a:pPr/>
              <a:t>‹#›</a:t>
            </a:fld>
            <a:endParaRPr lang="en-US"/>
          </a:p>
        </p:txBody>
      </p:sp>
      <p:sp>
        <p:nvSpPr>
          <p:cNvPr id="50219" name="Rectangle 43"/>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92"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Lst>
  <p:transition>
    <p:random/>
  </p:transition>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9pPr>
    </p:titleStyle>
    <p:body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accent2"/>
        </a:buClr>
        <a:buSzPct val="60000"/>
        <a:buFont typeface="Wingdings" panose="05000000000000000000"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2.xml"/><Relationship Id="rId1" Type="http://schemas.openxmlformats.org/officeDocument/2006/relationships/audio" Target="file:///\\SERVER2\f\Sadei\13%20Homeland.mp3" TargetMode="Externa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Sadi-s-h"/>
          <p:cNvPicPr>
            <a:picLocks noChangeAspect="1" noChangeArrowheads="1"/>
          </p:cNvPicPr>
          <p:nvPr>
            <p:ph/>
          </p:nvPr>
        </p:nvPicPr>
        <p:blipFill>
          <a:blip r:embed="rId3">
            <a:extLst>
              <a:ext uri="{28A0092B-C50C-407E-A947-70E740481C1C}">
                <a14:useLocalDpi xmlns:a14="http://schemas.microsoft.com/office/drawing/2010/main" val="0"/>
              </a:ext>
            </a:extLst>
          </a:blip>
          <a:srcRect/>
          <a:stretch>
            <a:fillRect/>
          </a:stretch>
        </p:blipFill>
        <p:spPr>
          <a:xfrm>
            <a:off x="1476375" y="549275"/>
            <a:ext cx="5937250" cy="4454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75" name="AutoShape 3">
            <a:hlinkClick r:id="" action="ppaction://hlinkshowjump?jump=nextslide"/>
          </p:cNvPr>
          <p:cNvSpPr>
            <a:spLocks noChangeArrowheads="1"/>
          </p:cNvSpPr>
          <p:nvPr/>
        </p:nvSpPr>
        <p:spPr bwMode="auto">
          <a:xfrm>
            <a:off x="8172450" y="6165850"/>
            <a:ext cx="433388" cy="360363"/>
          </a:xfrm>
          <a:prstGeom prst="rightArrow">
            <a:avLst>
              <a:gd name="adj1" fmla="val 50000"/>
              <a:gd name="adj2" fmla="val 3006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a-IR"/>
          </a:p>
        </p:txBody>
      </p:sp>
      <p:pic>
        <p:nvPicPr>
          <p:cNvPr id="55302" name="13 Homeland.mp3">
            <a:hlinkClick r:id="" action="ppaction://media"/>
            <a:hlinkHover r:id="" action="ppaction://ole?verb=0"/>
          </p:cNvPr>
          <p:cNvPicPr>
            <a:picLocks noRot="1" noChangeAspect="1" noChangeArrowheads="1"/>
          </p:cNvPicPr>
          <p:nvPr>
            <a:audioFile r:link="rId1"/>
          </p:nvPr>
        </p:nvPicPr>
        <p:blipFill>
          <a:blip r:embed="rId4">
            <a:extLst>
              <a:ext uri="{28A0092B-C50C-407E-A947-70E740481C1C}">
                <a14:useLocalDpi xmlns:a14="http://schemas.microsoft.com/office/drawing/2010/main" val="0"/>
              </a:ext>
            </a:extLst>
          </a:blip>
          <a:srcRect/>
          <a:stretch>
            <a:fillRect/>
          </a:stretch>
        </p:blipFill>
        <p:spPr bwMode="auto">
          <a:xfrm>
            <a:off x="468313" y="6165850"/>
            <a:ext cx="504825"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 fill="hold"/>
                                        <p:tgtEl>
                                          <p:spTgt spid="55302"/>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numSld="30">
                <p:cTn id="7" repeatCount="indefinite" fill="hold" display="0">
                  <p:stCondLst>
                    <p:cond delay="indefinite"/>
                  </p:stCondLst>
                  <p:endCondLst>
                    <p:cond evt="onPrev" delay="0">
                      <p:tgtEl>
                        <p:sldTgt/>
                      </p:tgtEl>
                    </p:cond>
                    <p:cond evt="onStopAudio" delay="0">
                      <p:tgtEl>
                        <p:sldTgt/>
                      </p:tgtEl>
                    </p:cond>
                  </p:endCondLst>
                </p:cTn>
                <p:tgtEl>
                  <p:spTgt spid="55302"/>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457200" y="333375"/>
            <a:ext cx="8229600" cy="6191250"/>
          </a:xfrm>
        </p:spPr>
        <p:txBody>
          <a:bodyPr/>
          <a:lstStyle/>
          <a:p>
            <a:pPr algn="r" rtl="1" eaLnBrk="1" hangingPunct="1">
              <a:defRPr/>
            </a:pPr>
            <a:r>
              <a:rPr lang="ar-SA" sz="2800" dirty="0" smtClean="0"/>
              <a:t>سعدی و زبان فارسی</a:t>
            </a:r>
            <a:endParaRPr lang="en-US" sz="2800" dirty="0" smtClean="0"/>
          </a:p>
          <a:p>
            <a:pPr algn="r" rtl="1" eaLnBrk="1" hangingPunct="1">
              <a:defRPr/>
            </a:pPr>
            <a:r>
              <a:rPr lang="ar-SA" sz="2800" dirty="0" smtClean="0"/>
              <a:t>محمدعلی فروغی دربارهٔ سعدی می‌نویسد «اهل ذوق اِعجاب می‌کنند که سعدی هفتصد سال پیش به زبان امروزی ما سخن گفته‌است ولی حق این است که ما پس از هفتصد سال به زبانی که از سعدی آموخته‌ایم سخن می‌گوییم». ضیاء موحد دربارهٔ وی می‌نویسد «زبان فارسی پس از فردوسی به هیچ شاعری به‌اندازهٔ سعدی مدیون نیست». زبان سعدی به «سهل ممتنع» معروف شده‌است، از آنجا که به نظر می‌رسد نوشته‌هایش از طرفی بسیار آسان‌اند و از طرفی دیگر گفتن یا ساختن شعرهای مشابه آنها ناممکن</a:t>
            </a:r>
            <a:r>
              <a:rPr lang="en-US" sz="2400" dirty="0" smtClean="0"/>
              <a:t>.</a:t>
            </a:r>
          </a:p>
          <a:p>
            <a:pPr algn="r" rtl="1" eaLnBrk="1" hangingPunct="1">
              <a:defRPr/>
            </a:pPr>
            <a:endParaRPr lang="en-US" sz="2400" dirty="0" smtClean="0"/>
          </a:p>
          <a:p>
            <a:pPr algn="r" rtl="1" eaLnBrk="1" hangingPunct="1">
              <a:defRPr/>
            </a:pPr>
            <a:r>
              <a:rPr lang="ar-SA" sz="2400" dirty="0" smtClean="0"/>
              <a:t>گلستان سعدی</a:t>
            </a:r>
            <a:endParaRPr lang="en-US" sz="2400" dirty="0" smtClean="0"/>
          </a:p>
          <a:p>
            <a:pPr algn="r" rtl="1" eaLnBrk="1" hangingPunct="1">
              <a:defRPr/>
            </a:pPr>
            <a:r>
              <a:rPr lang="ar-SA" sz="2400" dirty="0" smtClean="0"/>
              <a:t>از ویکی‌پدیا، دانشنامهٔ آزاد</a:t>
            </a:r>
            <a:r>
              <a:rPr lang="en-US" sz="2400" dirty="0" smtClean="0"/>
              <a:t>.</a:t>
            </a:r>
          </a:p>
          <a:p>
            <a:pPr algn="r" rtl="1" eaLnBrk="1" hangingPunct="1">
              <a:defRPr/>
            </a:pPr>
            <a:r>
              <a:rPr lang="ar-SA" sz="2400" dirty="0" smtClean="0"/>
              <a:t>پرش به: ناوبری, جستجو</a:t>
            </a:r>
            <a:endParaRPr lang="en-US" sz="2400" dirty="0" smtClean="0"/>
          </a:p>
          <a:p>
            <a:pPr algn="r" rtl="1" eaLnBrk="1" hangingPunct="1">
              <a:defRPr/>
            </a:pPr>
            <a:r>
              <a:rPr lang="ar-SA" sz="2400" dirty="0" smtClean="0"/>
              <a:t>گلستان کتابی است نوشتهٔ شاعر و نویسندهٔ معروف ایرانی سعدی شیرازی که در یک دیباچه و هشت باب به نثر مُسَّجَع (آهنگین) نوشته شده است. غالب نوشته‌های آن کوتاه و به شیوهٔ داستان‌ها و نصایح اخلاقی است</a:t>
            </a:r>
            <a:r>
              <a:rPr lang="en-US" sz="2400" dirty="0" smtClean="0"/>
              <a:t>.</a:t>
            </a:r>
          </a:p>
          <a:p>
            <a:pPr algn="r" rtl="1" eaLnBrk="1" hangingPunct="1">
              <a:defRPr/>
            </a:pPr>
            <a:endParaRPr lang="en-US" sz="2400" dirty="0" smtClean="0"/>
          </a:p>
          <a:p>
            <a:pPr algn="r" rtl="1" eaLnBrk="1" hangingPunct="1">
              <a:defRPr/>
            </a:pPr>
            <a:r>
              <a:rPr lang="ar-SA" sz="2400" dirty="0" smtClean="0"/>
              <a:t>دیباچه</a:t>
            </a:r>
            <a:r>
              <a:rPr lang="en-US" sz="2400" dirty="0" smtClean="0"/>
              <a:t> </a:t>
            </a:r>
          </a:p>
          <a:p>
            <a:pPr algn="r" rtl="1" eaLnBrk="1" hangingPunct="1">
              <a:defRPr/>
            </a:pPr>
            <a:r>
              <a:rPr lang="ar-SA" sz="2400" dirty="0" smtClean="0"/>
              <a:t>باب اول - در سیرت پادشاهان</a:t>
            </a:r>
            <a:r>
              <a:rPr lang="en-US" sz="2400" dirty="0" smtClean="0"/>
              <a:t> </a:t>
            </a:r>
          </a:p>
          <a:p>
            <a:pPr algn="r" rtl="1" eaLnBrk="1" hangingPunct="1">
              <a:defRPr/>
            </a:pPr>
            <a:r>
              <a:rPr lang="ar-SA" sz="2400" dirty="0" smtClean="0"/>
              <a:t>باب دوّم - در اخلاق درویشان</a:t>
            </a:r>
            <a:r>
              <a:rPr lang="en-US" sz="2400" dirty="0" smtClean="0"/>
              <a:t> </a:t>
            </a:r>
          </a:p>
          <a:p>
            <a:pPr algn="r" rtl="1" eaLnBrk="1" hangingPunct="1">
              <a:defRPr/>
            </a:pPr>
            <a:r>
              <a:rPr lang="ar-SA" sz="2400" dirty="0" smtClean="0"/>
              <a:t>باب سوّم - در فضیلت قناعت</a:t>
            </a:r>
            <a:r>
              <a:rPr lang="en-US" sz="2400" dirty="0" smtClean="0"/>
              <a:t> </a:t>
            </a:r>
          </a:p>
          <a:p>
            <a:pPr algn="r" rtl="1" eaLnBrk="1" hangingPunct="1">
              <a:defRPr/>
            </a:pPr>
            <a:r>
              <a:rPr lang="ar-SA" sz="2400" dirty="0" smtClean="0"/>
              <a:t>باب چهارم - در فواید خاموشی</a:t>
            </a:r>
            <a:r>
              <a:rPr lang="en-US" sz="2400" dirty="0" smtClean="0"/>
              <a:t> </a:t>
            </a:r>
          </a:p>
          <a:p>
            <a:pPr algn="r" rtl="1" eaLnBrk="1" hangingPunct="1">
              <a:defRPr/>
            </a:pPr>
            <a:r>
              <a:rPr lang="ar-SA" sz="2400" dirty="0" smtClean="0"/>
              <a:t>باب پنجم - در عشق و جوانی</a:t>
            </a:r>
            <a:r>
              <a:rPr lang="en-US" sz="2400" dirty="0" smtClean="0"/>
              <a:t> </a:t>
            </a:r>
          </a:p>
          <a:p>
            <a:pPr algn="r" rtl="1" eaLnBrk="1" hangingPunct="1">
              <a:defRPr/>
            </a:pPr>
            <a:r>
              <a:rPr lang="ar-SA" sz="2400" dirty="0" smtClean="0"/>
              <a:t>باب ششم - در ضعف و پیری</a:t>
            </a:r>
            <a:r>
              <a:rPr lang="en-US" sz="2400" dirty="0" smtClean="0"/>
              <a:t> </a:t>
            </a:r>
          </a:p>
          <a:p>
            <a:pPr algn="r" rtl="1" eaLnBrk="1" hangingPunct="1">
              <a:defRPr/>
            </a:pPr>
            <a:r>
              <a:rPr lang="ar-SA" sz="2400" dirty="0" smtClean="0"/>
              <a:t>باب هفتم - در تأثیر تربیت</a:t>
            </a:r>
            <a:r>
              <a:rPr lang="en-US" sz="2400" dirty="0" smtClean="0"/>
              <a:t> </a:t>
            </a:r>
          </a:p>
          <a:p>
            <a:pPr algn="r" rtl="1" eaLnBrk="1" hangingPunct="1">
              <a:defRPr/>
            </a:pPr>
            <a:r>
              <a:rPr lang="ar-SA" sz="2400" dirty="0" smtClean="0"/>
              <a:t>باب هشتم - در آداب صحبت</a:t>
            </a:r>
            <a:r>
              <a:rPr lang="en-US" sz="2400" dirty="0" smtClean="0"/>
              <a:t> </a:t>
            </a:r>
          </a:p>
        </p:txBody>
      </p:sp>
      <p:sp>
        <p:nvSpPr>
          <p:cNvPr id="12291" name="AutoShape 4">
            <a:hlinkClick r:id="" action="ppaction://hlinkshowjump?jump=nextslide"/>
          </p:cNvPr>
          <p:cNvSpPr>
            <a:spLocks noChangeArrowheads="1"/>
          </p:cNvSpPr>
          <p:nvPr/>
        </p:nvSpPr>
        <p:spPr bwMode="auto">
          <a:xfrm>
            <a:off x="8172450" y="6165850"/>
            <a:ext cx="433388" cy="360363"/>
          </a:xfrm>
          <a:prstGeom prst="rightArrow">
            <a:avLst>
              <a:gd name="adj1" fmla="val 50000"/>
              <a:gd name="adj2" fmla="val 3006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a-IR"/>
          </a:p>
        </p:txBody>
      </p:sp>
      <p:sp>
        <p:nvSpPr>
          <p:cNvPr id="12292" name="AutoShape 6">
            <a:hlinkClick r:id="" action="ppaction://hlinkshowjump?jump=previousslide"/>
          </p:cNvPr>
          <p:cNvSpPr>
            <a:spLocks noChangeArrowheads="1"/>
          </p:cNvSpPr>
          <p:nvPr/>
        </p:nvSpPr>
        <p:spPr bwMode="auto">
          <a:xfrm>
            <a:off x="539750" y="6165850"/>
            <a:ext cx="431800" cy="358775"/>
          </a:xfrm>
          <a:prstGeom prst="leftArrow">
            <a:avLst>
              <a:gd name="adj1" fmla="val 49556"/>
              <a:gd name="adj2" fmla="val 29994"/>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a-IR"/>
          </a:p>
        </p:txBody>
      </p:sp>
    </p:spTree>
  </p:cSld>
  <p:clrMapOvr>
    <a:masterClrMapping/>
  </p:clrMapOvr>
  <p:transition>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a:xfrm>
            <a:off x="457200" y="333375"/>
            <a:ext cx="8229600" cy="6335713"/>
          </a:xfrm>
        </p:spPr>
        <p:txBody>
          <a:bodyPr/>
          <a:lstStyle/>
          <a:p>
            <a:pPr algn="r" rtl="1" eaLnBrk="1" hangingPunct="1">
              <a:lnSpc>
                <a:spcPct val="80000"/>
              </a:lnSpc>
              <a:defRPr/>
            </a:pPr>
            <a:r>
              <a:rPr lang="ar-SA" sz="2400" dirty="0" smtClean="0"/>
              <a:t>زندگی نامه</a:t>
            </a:r>
            <a:r>
              <a:rPr lang="en-US" sz="2400" dirty="0" smtClean="0"/>
              <a:t> </a:t>
            </a:r>
          </a:p>
          <a:p>
            <a:pPr algn="r" rtl="1" eaLnBrk="1" hangingPunct="1">
              <a:lnSpc>
                <a:spcPct val="80000"/>
              </a:lnSpc>
              <a:defRPr/>
            </a:pPr>
            <a:endParaRPr lang="en-US" sz="2400" dirty="0" smtClean="0"/>
          </a:p>
          <a:p>
            <a:pPr algn="r" rtl="1" eaLnBrk="1" hangingPunct="1">
              <a:lnSpc>
                <a:spcPct val="80000"/>
              </a:lnSpc>
              <a:defRPr/>
            </a:pPr>
            <a:r>
              <a:rPr lang="ar-SA" sz="2400" dirty="0" smtClean="0"/>
              <a:t>سعدی تخلص و شهرت «مشرف الدین» ، مشهور به «شیخ سعدی» یا «شیخ شیراز» است</a:t>
            </a:r>
            <a:r>
              <a:rPr lang="en-US" sz="2400" dirty="0" smtClean="0"/>
              <a:t>. </a:t>
            </a:r>
          </a:p>
          <a:p>
            <a:pPr algn="r" rtl="1" eaLnBrk="1" hangingPunct="1">
              <a:lnSpc>
                <a:spcPct val="80000"/>
              </a:lnSpc>
              <a:defRPr/>
            </a:pPr>
            <a:endParaRPr lang="en-US" sz="2400" dirty="0" smtClean="0"/>
          </a:p>
          <a:p>
            <a:pPr algn="r" rtl="1" eaLnBrk="1" hangingPunct="1">
              <a:lnSpc>
                <a:spcPct val="80000"/>
              </a:lnSpc>
              <a:defRPr/>
            </a:pPr>
            <a:r>
              <a:rPr lang="ar-SA" sz="2400" dirty="0" smtClean="0"/>
              <a:t>درباره نام و نام پدر شاعر و هم چنین تاریخ تولد سعدی اختلاف بسیار است</a:t>
            </a:r>
            <a:r>
              <a:rPr lang="en-US" sz="2400" dirty="0" smtClean="0"/>
              <a:t>. </a:t>
            </a:r>
          </a:p>
          <a:p>
            <a:pPr algn="r" rtl="1" eaLnBrk="1" hangingPunct="1">
              <a:lnSpc>
                <a:spcPct val="80000"/>
              </a:lnSpc>
              <a:defRPr/>
            </a:pPr>
            <a:endParaRPr lang="en-US" sz="2400" dirty="0" smtClean="0"/>
          </a:p>
          <a:p>
            <a:pPr algn="r" rtl="1" eaLnBrk="1" hangingPunct="1">
              <a:lnSpc>
                <a:spcPct val="80000"/>
              </a:lnSpc>
              <a:defRPr/>
            </a:pPr>
            <a:r>
              <a:rPr lang="ar-SA" sz="2400" dirty="0" smtClean="0"/>
              <a:t>سال تولد او را از 571 تا 606 هجری قمری احتمال داده اند و تاریخ درگذشتش را هم سالهای 690 تا 695 نوشته اند</a:t>
            </a:r>
            <a:r>
              <a:rPr lang="en-US" sz="2400" dirty="0" smtClean="0"/>
              <a:t>. </a:t>
            </a:r>
          </a:p>
          <a:p>
            <a:pPr algn="r" rtl="1" eaLnBrk="1" hangingPunct="1">
              <a:lnSpc>
                <a:spcPct val="80000"/>
              </a:lnSpc>
              <a:defRPr/>
            </a:pPr>
            <a:endParaRPr lang="en-US" sz="2400" dirty="0" smtClean="0"/>
          </a:p>
          <a:p>
            <a:pPr algn="r" rtl="1" eaLnBrk="1" hangingPunct="1">
              <a:lnSpc>
                <a:spcPct val="80000"/>
              </a:lnSpc>
              <a:defRPr/>
            </a:pPr>
            <a:r>
              <a:rPr lang="ar-SA" sz="2400" dirty="0" smtClean="0"/>
              <a:t>سعدی در شیراز پای به هستی نهاد و هنوز کودکی بیش نبود که پدرش در گذشت</a:t>
            </a:r>
            <a:r>
              <a:rPr lang="en-US" sz="2400" dirty="0" smtClean="0"/>
              <a:t>. </a:t>
            </a:r>
          </a:p>
          <a:p>
            <a:pPr algn="r" rtl="1" eaLnBrk="1" hangingPunct="1">
              <a:lnSpc>
                <a:spcPct val="80000"/>
              </a:lnSpc>
              <a:defRPr/>
            </a:pPr>
            <a:endParaRPr lang="en-US" sz="2400" dirty="0" smtClean="0"/>
          </a:p>
          <a:p>
            <a:pPr algn="r" rtl="1" eaLnBrk="1" hangingPunct="1">
              <a:lnSpc>
                <a:spcPct val="80000"/>
              </a:lnSpc>
              <a:defRPr/>
            </a:pPr>
            <a:r>
              <a:rPr lang="ar-SA" sz="2400" dirty="0" smtClean="0"/>
              <a:t>آنچه مسلم است اغلب افراد خانواده وی اهل علم و دین و دانش بودند</a:t>
            </a:r>
            <a:r>
              <a:rPr lang="en-US" sz="2400" dirty="0" smtClean="0"/>
              <a:t>. </a:t>
            </a:r>
          </a:p>
          <a:p>
            <a:pPr algn="r" rtl="1" eaLnBrk="1" hangingPunct="1">
              <a:lnSpc>
                <a:spcPct val="80000"/>
              </a:lnSpc>
              <a:defRPr/>
            </a:pPr>
            <a:endParaRPr lang="en-US" sz="2400" dirty="0" smtClean="0"/>
          </a:p>
          <a:p>
            <a:pPr algn="r" rtl="1" eaLnBrk="1" hangingPunct="1">
              <a:lnSpc>
                <a:spcPct val="80000"/>
              </a:lnSpc>
              <a:defRPr/>
            </a:pPr>
            <a:r>
              <a:rPr lang="ar-SA" sz="2400" dirty="0" smtClean="0"/>
              <a:t>سعدی خود در این مورد می گوید</a:t>
            </a:r>
            <a:r>
              <a:rPr lang="en-US" sz="2400" dirty="0" smtClean="0"/>
              <a:t>: </a:t>
            </a:r>
          </a:p>
          <a:p>
            <a:pPr algn="r" rtl="1" eaLnBrk="1" hangingPunct="1">
              <a:lnSpc>
                <a:spcPct val="80000"/>
              </a:lnSpc>
              <a:defRPr/>
            </a:pPr>
            <a:endParaRPr lang="en-US" sz="2400" dirty="0" smtClean="0"/>
          </a:p>
          <a:p>
            <a:pPr algn="r" rtl="1" eaLnBrk="1" hangingPunct="1">
              <a:lnSpc>
                <a:spcPct val="80000"/>
              </a:lnSpc>
              <a:defRPr/>
            </a:pPr>
            <a:r>
              <a:rPr lang="ar-SA" sz="2400" dirty="0" smtClean="0"/>
              <a:t>همه قبیله ی من، عالمان دین بودند ------- مرا معلم عشق تو، شاعری آموخت</a:t>
            </a:r>
            <a:r>
              <a:rPr lang="en-US" sz="2400" dirty="0" smtClean="0"/>
              <a:t> </a:t>
            </a:r>
          </a:p>
          <a:p>
            <a:pPr algn="r" rtl="1" eaLnBrk="1" hangingPunct="1">
              <a:lnSpc>
                <a:spcPct val="80000"/>
              </a:lnSpc>
              <a:defRPr/>
            </a:pPr>
            <a:endParaRPr lang="en-US" sz="2400" dirty="0" smtClean="0"/>
          </a:p>
          <a:p>
            <a:pPr algn="r" rtl="1" eaLnBrk="1" hangingPunct="1">
              <a:lnSpc>
                <a:spcPct val="80000"/>
              </a:lnSpc>
              <a:defRPr/>
            </a:pPr>
            <a:r>
              <a:rPr lang="ar-SA" sz="2400" dirty="0" smtClean="0"/>
              <a:t>سعدی پس از تحصیل مقدمات علوم از شیراز به بغداد رفت و در مدرسه نظامیه به تکمیل دانش خود پرداخت</a:t>
            </a:r>
            <a:r>
              <a:rPr lang="en-US" sz="2400" dirty="0" smtClean="0"/>
              <a:t>. </a:t>
            </a:r>
          </a:p>
          <a:p>
            <a:pPr algn="r" rtl="1" eaLnBrk="1" hangingPunct="1">
              <a:lnSpc>
                <a:spcPct val="80000"/>
              </a:lnSpc>
              <a:defRPr/>
            </a:pPr>
            <a:endParaRPr lang="en-US" sz="2400" dirty="0" smtClean="0"/>
          </a:p>
          <a:p>
            <a:pPr algn="r" rtl="1" eaLnBrk="1" hangingPunct="1">
              <a:lnSpc>
                <a:spcPct val="80000"/>
              </a:lnSpc>
              <a:defRPr/>
            </a:pPr>
            <a:r>
              <a:rPr lang="ar-SA" sz="2400" dirty="0" smtClean="0"/>
              <a:t>او در نظامیه بغداد که مهمترین مرکز علم و دانش آن زمان به حاسب می آید در درس استادان معروفی چون سهروردی شرکت کرد</a:t>
            </a:r>
            <a:r>
              <a:rPr lang="en-US" sz="2400" dirty="0" smtClean="0"/>
              <a:t>. </a:t>
            </a:r>
          </a:p>
          <a:p>
            <a:pPr algn="r" rtl="1" eaLnBrk="1" hangingPunct="1">
              <a:lnSpc>
                <a:spcPct val="80000"/>
              </a:lnSpc>
              <a:defRPr/>
            </a:pPr>
            <a:endParaRPr lang="en-US" sz="2400" dirty="0" smtClean="0"/>
          </a:p>
          <a:p>
            <a:pPr algn="r" rtl="1" eaLnBrk="1" hangingPunct="1">
              <a:lnSpc>
                <a:spcPct val="80000"/>
              </a:lnSpc>
              <a:defRPr/>
            </a:pPr>
            <a:r>
              <a:rPr lang="ar-SA" sz="2400" dirty="0" smtClean="0"/>
              <a:t>سعدی پس از این دوره به حجاز، شام و سوریه رفت و در آخر راهی سفر حج شد</a:t>
            </a:r>
            <a:r>
              <a:rPr lang="en-US" sz="2400" dirty="0" smtClean="0"/>
              <a:t>. </a:t>
            </a:r>
          </a:p>
          <a:p>
            <a:pPr algn="r" rtl="1" eaLnBrk="1" hangingPunct="1">
              <a:lnSpc>
                <a:spcPct val="80000"/>
              </a:lnSpc>
              <a:defRPr/>
            </a:pPr>
            <a:endParaRPr lang="en-US" sz="2400" dirty="0" smtClean="0"/>
          </a:p>
          <a:p>
            <a:pPr algn="r" rtl="1" eaLnBrk="1" hangingPunct="1">
              <a:lnSpc>
                <a:spcPct val="80000"/>
              </a:lnSpc>
              <a:defRPr/>
            </a:pPr>
            <a:r>
              <a:rPr lang="ar-SA" sz="2400" dirty="0" smtClean="0"/>
              <a:t>او در شهرهای شام (سوریه امروزی) به سخنرانی هم می پرداخت ولی در همین حال، بر اثر این سفرها به تجربه و دانش خود نیز می افزود</a:t>
            </a:r>
            <a:r>
              <a:rPr lang="en-US" sz="2400" dirty="0" smtClean="0"/>
              <a:t>. </a:t>
            </a:r>
          </a:p>
          <a:p>
            <a:pPr algn="r" rtl="1" eaLnBrk="1" hangingPunct="1">
              <a:lnSpc>
                <a:spcPct val="80000"/>
              </a:lnSpc>
              <a:defRPr/>
            </a:pPr>
            <a:endParaRPr lang="en-US" sz="2400" dirty="0" smtClean="0"/>
          </a:p>
          <a:p>
            <a:pPr algn="r" rtl="1" eaLnBrk="1" hangingPunct="1">
              <a:lnSpc>
                <a:spcPct val="80000"/>
              </a:lnSpc>
              <a:defRPr/>
            </a:pPr>
            <a:r>
              <a:rPr lang="ar-SA" sz="2400" dirty="0" smtClean="0"/>
              <a:t>سعدی در روزگار سلطنت "اتابک ابوبکر بن سعد" به شیراز بازگشت و در همین ایام دو اثر جاودان بوستان و گلستان را آفرید و به نام «اتابک» و پسرش سعد بن ابوبکر کرد</a:t>
            </a:r>
            <a:r>
              <a:rPr lang="en-US" sz="2400" dirty="0" smtClean="0"/>
              <a:t>. </a:t>
            </a:r>
          </a:p>
          <a:p>
            <a:pPr algn="r" rtl="1" eaLnBrk="1" hangingPunct="1">
              <a:lnSpc>
                <a:spcPct val="80000"/>
              </a:lnSpc>
              <a:defRPr/>
            </a:pPr>
            <a:endParaRPr lang="en-US" sz="2400" dirty="0" smtClean="0"/>
          </a:p>
          <a:p>
            <a:pPr algn="r" rtl="1" eaLnBrk="1" hangingPunct="1">
              <a:lnSpc>
                <a:spcPct val="80000"/>
              </a:lnSpc>
              <a:defRPr/>
            </a:pPr>
            <a:r>
              <a:rPr lang="ar-SA" sz="2400" dirty="0" smtClean="0"/>
              <a:t>برخی معتقدند که او لقب سعدی را نیز از همین نام "سعد بن ابوبکر" گرفته است</a:t>
            </a:r>
            <a:r>
              <a:rPr lang="en-US" sz="2400" dirty="0" smtClean="0"/>
              <a:t>. </a:t>
            </a:r>
          </a:p>
          <a:p>
            <a:pPr algn="r" eaLnBrk="1" hangingPunct="1">
              <a:lnSpc>
                <a:spcPct val="80000"/>
              </a:lnSpc>
              <a:defRPr/>
            </a:pPr>
            <a:endParaRPr lang="en-US" sz="2400" dirty="0" smtClean="0"/>
          </a:p>
          <a:p>
            <a:pPr algn="r" eaLnBrk="1" hangingPunct="1">
              <a:lnSpc>
                <a:spcPct val="80000"/>
              </a:lnSpc>
              <a:defRPr/>
            </a:pPr>
            <a:endParaRPr lang="en-US" sz="1100" dirty="0" smtClean="0"/>
          </a:p>
          <a:p>
            <a:pPr algn="r" eaLnBrk="1" hangingPunct="1">
              <a:lnSpc>
                <a:spcPct val="80000"/>
              </a:lnSpc>
              <a:defRPr/>
            </a:pPr>
            <a:endParaRPr lang="en-US" sz="1100" dirty="0" smtClean="0"/>
          </a:p>
          <a:p>
            <a:pPr eaLnBrk="1" hangingPunct="1">
              <a:lnSpc>
                <a:spcPct val="80000"/>
              </a:lnSpc>
              <a:defRPr/>
            </a:pPr>
            <a:endParaRPr lang="en-US" sz="1100" dirty="0" smtClean="0"/>
          </a:p>
          <a:p>
            <a:pPr eaLnBrk="1" hangingPunct="1">
              <a:lnSpc>
                <a:spcPct val="80000"/>
              </a:lnSpc>
              <a:defRPr/>
            </a:pPr>
            <a:r>
              <a:rPr lang="en-US" sz="1050" dirty="0" smtClean="0"/>
              <a:t>  </a:t>
            </a:r>
          </a:p>
        </p:txBody>
      </p:sp>
      <p:sp>
        <p:nvSpPr>
          <p:cNvPr id="13315" name="AutoShape 4">
            <a:hlinkClick r:id="" action="ppaction://hlinkshowjump?jump=nextslide"/>
          </p:cNvPr>
          <p:cNvSpPr>
            <a:spLocks noChangeArrowheads="1"/>
          </p:cNvSpPr>
          <p:nvPr/>
        </p:nvSpPr>
        <p:spPr bwMode="auto">
          <a:xfrm>
            <a:off x="8172450" y="6453188"/>
            <a:ext cx="433388" cy="360362"/>
          </a:xfrm>
          <a:prstGeom prst="rightArrow">
            <a:avLst>
              <a:gd name="adj1" fmla="val 50000"/>
              <a:gd name="adj2" fmla="val 3006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a-IR"/>
          </a:p>
        </p:txBody>
      </p:sp>
      <p:sp>
        <p:nvSpPr>
          <p:cNvPr id="13316" name="AutoShape 6">
            <a:hlinkClick r:id="" action="ppaction://hlinkshowjump?jump=previousslide"/>
          </p:cNvPr>
          <p:cNvSpPr>
            <a:spLocks noChangeArrowheads="1"/>
          </p:cNvSpPr>
          <p:nvPr/>
        </p:nvSpPr>
        <p:spPr bwMode="auto">
          <a:xfrm>
            <a:off x="539750" y="6453188"/>
            <a:ext cx="431800" cy="358775"/>
          </a:xfrm>
          <a:prstGeom prst="leftArrow">
            <a:avLst>
              <a:gd name="adj1" fmla="val 49556"/>
              <a:gd name="adj2" fmla="val 29994"/>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a-IR"/>
          </a:p>
        </p:txBody>
      </p:sp>
    </p:spTree>
  </p:cSld>
  <p:clrMapOvr>
    <a:masterClrMapping/>
  </p:clrMapOvr>
  <p:transition>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idx="1"/>
          </p:nvPr>
        </p:nvSpPr>
        <p:spPr>
          <a:xfrm>
            <a:off x="179388" y="260350"/>
            <a:ext cx="8785225" cy="6408738"/>
          </a:xfrm>
        </p:spPr>
        <p:txBody>
          <a:bodyPr/>
          <a:lstStyle/>
          <a:p>
            <a:pPr algn="r" eaLnBrk="1" hangingPunct="1">
              <a:lnSpc>
                <a:spcPct val="80000"/>
              </a:lnSpc>
              <a:buFont typeface="Wingdings" panose="05000000000000000000" pitchFamily="2" charset="2"/>
              <a:buNone/>
              <a:defRPr/>
            </a:pPr>
            <a:endParaRPr lang="en-US" sz="1400" smtClean="0"/>
          </a:p>
          <a:p>
            <a:pPr algn="r" rtl="1" eaLnBrk="1" hangingPunct="1">
              <a:lnSpc>
                <a:spcPct val="80000"/>
              </a:lnSpc>
              <a:defRPr/>
            </a:pPr>
            <a:r>
              <a:rPr lang="ar-SA" sz="1400" smtClean="0"/>
              <a:t>پس از از بین رفتن حکومت سلغریان، سعدی بار دیگر از شیراز خارج شد و به بغداد و حجاز رفت</a:t>
            </a:r>
            <a:r>
              <a:rPr lang="en-US" sz="1400" smtClean="0"/>
              <a:t>. </a:t>
            </a:r>
          </a:p>
          <a:p>
            <a:pPr algn="r" rtl="1" eaLnBrk="1" hangingPunct="1">
              <a:lnSpc>
                <a:spcPct val="80000"/>
              </a:lnSpc>
              <a:defRPr/>
            </a:pPr>
            <a:endParaRPr lang="en-US" sz="1400" smtClean="0"/>
          </a:p>
          <a:p>
            <a:pPr algn="r" rtl="1" eaLnBrk="1" hangingPunct="1">
              <a:lnSpc>
                <a:spcPct val="80000"/>
              </a:lnSpc>
              <a:defRPr/>
            </a:pPr>
            <a:r>
              <a:rPr lang="ar-SA" sz="1400" smtClean="0"/>
              <a:t>در بازگشت به شیراز، با آن که مورد احترام و تکریم بزرگان فارس بود، بنابر مشهور به خلوت پناه برد و مشغول ریاضت شد</a:t>
            </a:r>
            <a:r>
              <a:rPr lang="en-US" sz="1400" smtClean="0"/>
              <a:t>. </a:t>
            </a:r>
          </a:p>
          <a:p>
            <a:pPr algn="r" rtl="1" eaLnBrk="1" hangingPunct="1">
              <a:lnSpc>
                <a:spcPct val="80000"/>
              </a:lnSpc>
              <a:defRPr/>
            </a:pPr>
            <a:endParaRPr lang="en-US" sz="1400" smtClean="0"/>
          </a:p>
          <a:p>
            <a:pPr algn="r" rtl="1" eaLnBrk="1" hangingPunct="1">
              <a:lnSpc>
                <a:spcPct val="80000"/>
              </a:lnSpc>
              <a:defRPr/>
            </a:pPr>
            <a:r>
              <a:rPr lang="ar-SA" sz="1400" smtClean="0"/>
              <a:t>سعدی، شاعر جهاندیده، جهانگرد و سالک سرزمینهای دور و غریب بود؛ او خود را با تاجران ادویه و کالا و زئران اماکن مقدس همراه می کرد. از پادشاهان حکایتها شنیده و روزگار را با آنان به مدارا می گذراند</a:t>
            </a:r>
            <a:r>
              <a:rPr lang="en-US" sz="1400" smtClean="0"/>
              <a:t>. </a:t>
            </a:r>
          </a:p>
          <a:p>
            <a:pPr algn="r" rtl="1" eaLnBrk="1" hangingPunct="1">
              <a:lnSpc>
                <a:spcPct val="80000"/>
              </a:lnSpc>
              <a:defRPr/>
            </a:pPr>
            <a:endParaRPr lang="en-US" sz="1400" smtClean="0"/>
          </a:p>
          <a:p>
            <a:pPr algn="r" rtl="1" eaLnBrk="1" hangingPunct="1">
              <a:lnSpc>
                <a:spcPct val="80000"/>
              </a:lnSpc>
              <a:defRPr/>
            </a:pPr>
            <a:r>
              <a:rPr lang="ar-SA" sz="1400" smtClean="0"/>
              <a:t>سفاکی و سخاوتشان را نیک می شناخت و گاه عطایشان را به لقایشان می بخشید. با عاشقان و پهلوانات و مدعیان و شیوخ و صوفیان و رندان به جبر و اختیار همنشین می شد و خامی روزگار جوانی را به تجربه سفرهای مکرر به پختگی دوران پیری پیوند می زد</a:t>
            </a:r>
            <a:r>
              <a:rPr lang="en-US" sz="1400" smtClean="0"/>
              <a:t>. </a:t>
            </a:r>
          </a:p>
          <a:p>
            <a:pPr algn="r" rtl="1" eaLnBrk="1" hangingPunct="1">
              <a:lnSpc>
                <a:spcPct val="80000"/>
              </a:lnSpc>
              <a:defRPr/>
            </a:pPr>
            <a:endParaRPr lang="en-US" sz="1400" smtClean="0"/>
          </a:p>
          <a:p>
            <a:pPr algn="r" rtl="1" eaLnBrk="1" hangingPunct="1">
              <a:lnSpc>
                <a:spcPct val="80000"/>
              </a:lnSpc>
              <a:defRPr/>
            </a:pPr>
            <a:r>
              <a:rPr lang="ar-SA" sz="1400" smtClean="0"/>
              <a:t>سفرهای سعدی تنها جستجوی تنوع، طلب دانش و آگاهی از رسوم و فرهنگهای مختلف نبود؛ بلکه هر سفر تجربه ای معنوی نیز به شمار می آمد</a:t>
            </a:r>
            <a:r>
              <a:rPr lang="en-US" sz="1400" smtClean="0"/>
              <a:t>. </a:t>
            </a:r>
          </a:p>
          <a:p>
            <a:pPr algn="r" rtl="1" eaLnBrk="1" hangingPunct="1">
              <a:lnSpc>
                <a:spcPct val="80000"/>
              </a:lnSpc>
              <a:defRPr/>
            </a:pPr>
            <a:endParaRPr lang="en-US" sz="1400" smtClean="0"/>
          </a:p>
          <a:p>
            <a:pPr algn="r" rtl="1" eaLnBrk="1" hangingPunct="1">
              <a:lnSpc>
                <a:spcPct val="80000"/>
              </a:lnSpc>
              <a:defRPr/>
            </a:pPr>
            <a:r>
              <a:rPr lang="ar-SA" sz="1400" smtClean="0"/>
              <a:t>سنت تصوف اسلامی همواره مبتنی بر سیر و سلوک عارف در جهان آفاق و انفس بود و سالک، مسافری است که باید در هر دو وادی، سیری داشته باشد؛ یعنی سفری در درون و سفری در بیرون</a:t>
            </a:r>
            <a:r>
              <a:rPr lang="en-US" sz="1400" smtClean="0"/>
              <a:t>. </a:t>
            </a:r>
          </a:p>
          <a:p>
            <a:pPr algn="r" rtl="1" eaLnBrk="1" hangingPunct="1">
              <a:lnSpc>
                <a:spcPct val="80000"/>
              </a:lnSpc>
              <a:defRPr/>
            </a:pPr>
            <a:endParaRPr lang="en-US" sz="1400" smtClean="0"/>
          </a:p>
          <a:p>
            <a:pPr algn="r" rtl="1" eaLnBrk="1" hangingPunct="1">
              <a:lnSpc>
                <a:spcPct val="80000"/>
              </a:lnSpc>
              <a:defRPr/>
            </a:pPr>
            <a:r>
              <a:rPr lang="ar-SA" sz="1400" smtClean="0"/>
              <a:t>وارد شدن سعدی به حلقه شیخ شهاب الدین سهروردی خود گواه این موضوع است</a:t>
            </a:r>
            <a:r>
              <a:rPr lang="en-US" sz="1400" smtClean="0"/>
              <a:t>. </a:t>
            </a:r>
          </a:p>
          <a:p>
            <a:pPr algn="r" rtl="1" eaLnBrk="1" hangingPunct="1">
              <a:lnSpc>
                <a:spcPct val="80000"/>
              </a:lnSpc>
              <a:defRPr/>
            </a:pPr>
            <a:endParaRPr lang="en-US" sz="1400" smtClean="0"/>
          </a:p>
          <a:p>
            <a:pPr algn="r" rtl="1" eaLnBrk="1" hangingPunct="1">
              <a:lnSpc>
                <a:spcPct val="80000"/>
              </a:lnSpc>
              <a:defRPr/>
            </a:pPr>
            <a:r>
              <a:rPr lang="ar-SA" sz="1400" smtClean="0"/>
              <a:t>ره آورد این سفرها برای شاعر، علاوه بر تجارب معنوی و دنیوی، انبوهی از روایت، قصه ها و مشاهدات بود که ریشه در واقعیت زندگی داشت؛ چنان که هر حکایت گلستان، پنجره ای رو به زندگی می گشاید و گویی هر عبارتش از پس هزاران تجربه و آزمایش به شیوه ای یقینی بیان می شود. گویی، هر حکایت پیش از آن که وابسته به دنیای تخیل و نظر باشد، حاصل دنیای تجارب عملی است</a:t>
            </a:r>
            <a:r>
              <a:rPr lang="en-US" sz="1400" smtClean="0"/>
              <a:t>. </a:t>
            </a:r>
          </a:p>
          <a:p>
            <a:pPr algn="r" rtl="1" eaLnBrk="1" hangingPunct="1">
              <a:lnSpc>
                <a:spcPct val="80000"/>
              </a:lnSpc>
              <a:defRPr/>
            </a:pPr>
            <a:endParaRPr lang="en-US" sz="1400" smtClean="0"/>
          </a:p>
          <a:p>
            <a:pPr algn="r" rtl="1" eaLnBrk="1" hangingPunct="1">
              <a:lnSpc>
                <a:spcPct val="80000"/>
              </a:lnSpc>
              <a:defRPr/>
            </a:pPr>
            <a:r>
              <a:rPr lang="ar-SA" sz="1400" smtClean="0"/>
              <a:t>شاید یکی از مهم ترین عوامل دلنشینی پندها و اندرزهای سعدی در میان عوام و خواص، وجه عینی بودن آنهاست. اگرچه لحن کلام و نحوه بیان هنرمندانه آنها نیز سهمی عمده در ماندگاری این نوع از آثارش دارد</a:t>
            </a:r>
            <a:r>
              <a:rPr lang="en-US" sz="1400" smtClean="0"/>
              <a:t>. </a:t>
            </a:r>
          </a:p>
          <a:p>
            <a:pPr algn="r" rtl="1" eaLnBrk="1" hangingPunct="1">
              <a:lnSpc>
                <a:spcPct val="80000"/>
              </a:lnSpc>
              <a:defRPr/>
            </a:pPr>
            <a:endParaRPr lang="en-US" sz="1400" smtClean="0"/>
          </a:p>
          <a:p>
            <a:pPr algn="r" rtl="1" eaLnBrk="1" hangingPunct="1">
              <a:lnSpc>
                <a:spcPct val="80000"/>
              </a:lnSpc>
              <a:defRPr/>
            </a:pPr>
            <a:r>
              <a:rPr lang="ar-SA" sz="1400" smtClean="0"/>
              <a:t>از سویی، بنا بر روایت خود سعدی، خلق آثار جاودانی همچون گلستان و بوستان در چند ماه، بیانگر این نکته است که این شاعر بزرگ از چه گنجینه ی دانایی، توانایی، تجارب اجتماعی و عرفانی و ادبی برخوردار بوده است</a:t>
            </a:r>
            <a:r>
              <a:rPr lang="en-US" sz="1400" smtClean="0"/>
              <a:t>. </a:t>
            </a:r>
          </a:p>
          <a:p>
            <a:pPr algn="r" rtl="1" eaLnBrk="1" hangingPunct="1">
              <a:lnSpc>
                <a:spcPct val="80000"/>
              </a:lnSpc>
              <a:defRPr/>
            </a:pPr>
            <a:endParaRPr lang="en-US" sz="1400" smtClean="0"/>
          </a:p>
          <a:p>
            <a:pPr algn="r" rtl="1" eaLnBrk="1" hangingPunct="1">
              <a:lnSpc>
                <a:spcPct val="80000"/>
              </a:lnSpc>
              <a:defRPr/>
            </a:pPr>
            <a:r>
              <a:rPr lang="ar-SA" sz="1400" smtClean="0"/>
              <a:t>آثار سعدی علاوه بر آن که عصاره و چکیده اندیشه ها و تأملات عرفانی و اجتماعی و تربیتی وی است، آیینه خصایل و خلق و خوی و منش ملتی کهنسال است و از همین رو هیچ وقت شکوه و درخشش خود را از دست نخواهد داد</a:t>
            </a:r>
            <a:r>
              <a:rPr lang="en-US" sz="1400" smtClean="0"/>
              <a:t>. </a:t>
            </a:r>
          </a:p>
          <a:p>
            <a:pPr algn="r" eaLnBrk="1" hangingPunct="1">
              <a:lnSpc>
                <a:spcPct val="80000"/>
              </a:lnSpc>
              <a:buFont typeface="Wingdings" panose="05000000000000000000" pitchFamily="2" charset="2"/>
              <a:buNone/>
              <a:defRPr/>
            </a:pPr>
            <a:endParaRPr lang="en-US" sz="1400" smtClean="0"/>
          </a:p>
          <a:p>
            <a:pPr algn="r" eaLnBrk="1" hangingPunct="1">
              <a:lnSpc>
                <a:spcPct val="80000"/>
              </a:lnSpc>
              <a:buFont typeface="Wingdings" panose="05000000000000000000" pitchFamily="2" charset="2"/>
              <a:buNone/>
              <a:defRPr/>
            </a:pPr>
            <a:endParaRPr lang="en-US" sz="1200" smtClean="0"/>
          </a:p>
        </p:txBody>
      </p:sp>
      <p:sp>
        <p:nvSpPr>
          <p:cNvPr id="14339" name="AutoShape 4">
            <a:hlinkClick r:id="" action="ppaction://hlinkshowjump?jump=nextslide"/>
          </p:cNvPr>
          <p:cNvSpPr>
            <a:spLocks noChangeArrowheads="1"/>
          </p:cNvSpPr>
          <p:nvPr/>
        </p:nvSpPr>
        <p:spPr bwMode="auto">
          <a:xfrm>
            <a:off x="8172450" y="6308725"/>
            <a:ext cx="433388" cy="360363"/>
          </a:xfrm>
          <a:prstGeom prst="rightArrow">
            <a:avLst>
              <a:gd name="adj1" fmla="val 50000"/>
              <a:gd name="adj2" fmla="val 3006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a-IR"/>
          </a:p>
        </p:txBody>
      </p:sp>
      <p:sp>
        <p:nvSpPr>
          <p:cNvPr id="14340" name="AutoShape 6">
            <a:hlinkClick r:id="" action="ppaction://hlinkshowjump?jump=previousslide"/>
          </p:cNvPr>
          <p:cNvSpPr>
            <a:spLocks noChangeArrowheads="1"/>
          </p:cNvSpPr>
          <p:nvPr/>
        </p:nvSpPr>
        <p:spPr bwMode="auto">
          <a:xfrm>
            <a:off x="539750" y="6308725"/>
            <a:ext cx="431800" cy="358775"/>
          </a:xfrm>
          <a:prstGeom prst="leftArrow">
            <a:avLst>
              <a:gd name="adj1" fmla="val 49556"/>
              <a:gd name="adj2" fmla="val 29994"/>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a-IR"/>
          </a:p>
        </p:txBody>
      </p:sp>
    </p:spTree>
  </p:cSld>
  <p:clrMapOvr>
    <a:masterClrMapping/>
  </p:clrMapOvr>
  <p:transition>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a:xfrm>
            <a:off x="457200" y="260350"/>
            <a:ext cx="8229600" cy="6264275"/>
          </a:xfrm>
        </p:spPr>
        <p:txBody>
          <a:bodyPr/>
          <a:lstStyle/>
          <a:p>
            <a:pPr algn="r" rtl="1" eaLnBrk="1" hangingPunct="1">
              <a:lnSpc>
                <a:spcPct val="80000"/>
              </a:lnSpc>
              <a:defRPr/>
            </a:pPr>
            <a:r>
              <a:rPr lang="ar-SA" sz="1400" smtClean="0"/>
              <a:t>ویژگی های آثار سعدی</a:t>
            </a:r>
            <a:r>
              <a:rPr lang="en-US" sz="1400" smtClean="0"/>
              <a:t> </a:t>
            </a:r>
          </a:p>
          <a:p>
            <a:pPr algn="r" rtl="1" eaLnBrk="1" hangingPunct="1">
              <a:lnSpc>
                <a:spcPct val="80000"/>
              </a:lnSpc>
              <a:defRPr/>
            </a:pPr>
            <a:endParaRPr lang="en-US" sz="1400" smtClean="0"/>
          </a:p>
          <a:p>
            <a:pPr algn="r" rtl="1" eaLnBrk="1" hangingPunct="1">
              <a:lnSpc>
                <a:spcPct val="80000"/>
              </a:lnSpc>
              <a:defRPr/>
            </a:pPr>
            <a:r>
              <a:rPr lang="ar-SA" sz="1400" smtClean="0"/>
              <a:t>آنچه که بیش از هر ویژگی دیگر آثار سعدی شهرت یافته است، "سهل و ممتنع" بودن است</a:t>
            </a:r>
            <a:r>
              <a:rPr lang="en-US" sz="1400" smtClean="0"/>
              <a:t>. </a:t>
            </a:r>
          </a:p>
          <a:p>
            <a:pPr algn="r" rtl="1" eaLnBrk="1" hangingPunct="1">
              <a:lnSpc>
                <a:spcPct val="80000"/>
              </a:lnSpc>
              <a:defRPr/>
            </a:pPr>
            <a:endParaRPr lang="en-US" sz="1400" smtClean="0"/>
          </a:p>
          <a:p>
            <a:pPr algn="r" rtl="1" eaLnBrk="1" hangingPunct="1">
              <a:lnSpc>
                <a:spcPct val="80000"/>
              </a:lnSpc>
              <a:defRPr/>
            </a:pPr>
            <a:r>
              <a:rPr lang="ar-SA" sz="1400" smtClean="0"/>
              <a:t>این صفت به این معنی است که اشعار و متون آثار سعدی در نظر اول "سهل" و ساده به نظر می رسند و کلمات سخت و نارسا ندارد</a:t>
            </a:r>
            <a:r>
              <a:rPr lang="en-US" sz="1400" smtClean="0"/>
              <a:t>. </a:t>
            </a:r>
          </a:p>
          <a:p>
            <a:pPr algn="r" rtl="1" eaLnBrk="1" hangingPunct="1">
              <a:lnSpc>
                <a:spcPct val="80000"/>
              </a:lnSpc>
              <a:defRPr/>
            </a:pPr>
            <a:endParaRPr lang="en-US" sz="1400" smtClean="0"/>
          </a:p>
          <a:p>
            <a:pPr algn="r" rtl="1" eaLnBrk="1" hangingPunct="1">
              <a:lnSpc>
                <a:spcPct val="80000"/>
              </a:lnSpc>
              <a:defRPr/>
            </a:pPr>
            <a:r>
              <a:rPr lang="ar-SA" sz="1400" smtClean="0"/>
              <a:t>در طول قرن های مختلف، همه ی خوانندگان به راحتی با این آثار ارتباط برقرار کرده اند</a:t>
            </a:r>
            <a:r>
              <a:rPr lang="en-US" sz="1400" smtClean="0"/>
              <a:t>. </a:t>
            </a:r>
          </a:p>
          <a:p>
            <a:pPr algn="r" rtl="1" eaLnBrk="1" hangingPunct="1">
              <a:lnSpc>
                <a:spcPct val="80000"/>
              </a:lnSpc>
              <a:defRPr/>
            </a:pPr>
            <a:endParaRPr lang="en-US" sz="1400" smtClean="0"/>
          </a:p>
          <a:p>
            <a:pPr algn="r" rtl="1" eaLnBrk="1" hangingPunct="1">
              <a:lnSpc>
                <a:spcPct val="80000"/>
              </a:lnSpc>
              <a:defRPr/>
            </a:pPr>
            <a:r>
              <a:rPr lang="ar-SA" sz="1400" smtClean="0"/>
              <a:t>اما آثار سعدی از جنبه ی دیگری، "ممتنع" هستند و کلمه ی "ممتنع" در اینجا یعنی دشوار و غیرقابل دسترس</a:t>
            </a:r>
            <a:r>
              <a:rPr lang="en-US" sz="1400" smtClean="0"/>
              <a:t>. </a:t>
            </a:r>
          </a:p>
          <a:p>
            <a:pPr algn="r" rtl="1" eaLnBrk="1" hangingPunct="1">
              <a:lnSpc>
                <a:spcPct val="80000"/>
              </a:lnSpc>
              <a:defRPr/>
            </a:pPr>
            <a:endParaRPr lang="en-US" sz="1400" smtClean="0"/>
          </a:p>
          <a:p>
            <a:pPr algn="r" rtl="1" eaLnBrk="1" hangingPunct="1">
              <a:lnSpc>
                <a:spcPct val="80000"/>
              </a:lnSpc>
              <a:defRPr/>
            </a:pPr>
            <a:r>
              <a:rPr lang="ar-SA" sz="1400" smtClean="0"/>
              <a:t>وقتی گفته می شود شعر سعدی "سهل و ممتنع" است یعنی در نگاه اول، هر کسی آثار او را به راحتی می فهمد ولی وقتی می خواهد چون او سخن بگوید می فهمد که این کار سخت و دشوار و هدفی دست نیافتنی است</a:t>
            </a:r>
            <a:r>
              <a:rPr lang="en-US" sz="1400" smtClean="0"/>
              <a:t>. </a:t>
            </a:r>
          </a:p>
          <a:p>
            <a:pPr algn="r" rtl="1" eaLnBrk="1" hangingPunct="1">
              <a:lnSpc>
                <a:spcPct val="80000"/>
              </a:lnSpc>
              <a:defRPr/>
            </a:pPr>
            <a:endParaRPr lang="en-US" sz="1400" smtClean="0"/>
          </a:p>
          <a:p>
            <a:pPr algn="r" rtl="1" eaLnBrk="1" hangingPunct="1">
              <a:lnSpc>
                <a:spcPct val="80000"/>
              </a:lnSpc>
              <a:defRPr/>
            </a:pPr>
            <a:r>
              <a:rPr lang="ar-SA" sz="1400" smtClean="0"/>
              <a:t>بعضی دیگر از ویژگی های آثار سعدی عبارتند از</a:t>
            </a:r>
            <a:r>
              <a:rPr lang="en-US" sz="1400" smtClean="0"/>
              <a:t>: </a:t>
            </a:r>
          </a:p>
          <a:p>
            <a:pPr algn="r" eaLnBrk="1" hangingPunct="1">
              <a:lnSpc>
                <a:spcPct val="80000"/>
              </a:lnSpc>
              <a:defRPr/>
            </a:pPr>
            <a:endParaRPr lang="en-US" sz="1400" smtClean="0"/>
          </a:p>
          <a:p>
            <a:pPr algn="r" eaLnBrk="1" hangingPunct="1">
              <a:lnSpc>
                <a:spcPct val="80000"/>
              </a:lnSpc>
              <a:defRPr/>
            </a:pPr>
            <a:endParaRPr lang="en-US" sz="1600" smtClean="0"/>
          </a:p>
        </p:txBody>
      </p:sp>
      <p:pic>
        <p:nvPicPr>
          <p:cNvPr id="15363" name="Picture 18" descr="22946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19475" y="3357563"/>
            <a:ext cx="2239963" cy="302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4" name="AutoShape 21">
            <a:hlinkClick r:id="" action="ppaction://hlinkshowjump?jump=nextslide"/>
          </p:cNvPr>
          <p:cNvSpPr>
            <a:spLocks noChangeArrowheads="1"/>
          </p:cNvSpPr>
          <p:nvPr/>
        </p:nvSpPr>
        <p:spPr bwMode="auto">
          <a:xfrm>
            <a:off x="8172450" y="6165850"/>
            <a:ext cx="433388" cy="360363"/>
          </a:xfrm>
          <a:prstGeom prst="rightArrow">
            <a:avLst>
              <a:gd name="adj1" fmla="val 50000"/>
              <a:gd name="adj2" fmla="val 3006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a-IR"/>
          </a:p>
        </p:txBody>
      </p:sp>
      <p:sp>
        <p:nvSpPr>
          <p:cNvPr id="15365" name="AutoShape 23">
            <a:hlinkClick r:id="" action="ppaction://hlinkshowjump?jump=previousslide"/>
          </p:cNvPr>
          <p:cNvSpPr>
            <a:spLocks noChangeArrowheads="1"/>
          </p:cNvSpPr>
          <p:nvPr/>
        </p:nvSpPr>
        <p:spPr bwMode="auto">
          <a:xfrm>
            <a:off x="539750" y="6165850"/>
            <a:ext cx="431800" cy="358775"/>
          </a:xfrm>
          <a:prstGeom prst="leftArrow">
            <a:avLst>
              <a:gd name="adj1" fmla="val 49556"/>
              <a:gd name="adj2" fmla="val 29994"/>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a-IR"/>
          </a:p>
        </p:txBody>
      </p:sp>
    </p:spTree>
  </p:cSld>
  <p:clrMapOvr>
    <a:masterClrMapping/>
  </p:clrMapOvr>
  <p:transition>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a:xfrm>
            <a:off x="457200" y="404813"/>
            <a:ext cx="8229600" cy="5976937"/>
          </a:xfrm>
        </p:spPr>
        <p:txBody>
          <a:bodyPr/>
          <a:lstStyle/>
          <a:p>
            <a:pPr algn="r" rtl="1" eaLnBrk="1" hangingPunct="1">
              <a:lnSpc>
                <a:spcPct val="80000"/>
              </a:lnSpc>
              <a:defRPr/>
            </a:pPr>
            <a:r>
              <a:rPr lang="ar-SA" sz="1400" smtClean="0"/>
              <a:t>نکات دستوری</a:t>
            </a:r>
            <a:r>
              <a:rPr lang="en-US" sz="1400" smtClean="0"/>
              <a:t> </a:t>
            </a:r>
          </a:p>
          <a:p>
            <a:pPr algn="r" rtl="1" eaLnBrk="1" hangingPunct="1">
              <a:lnSpc>
                <a:spcPct val="80000"/>
              </a:lnSpc>
              <a:defRPr/>
            </a:pPr>
            <a:endParaRPr lang="en-US" sz="1400" smtClean="0"/>
          </a:p>
          <a:p>
            <a:pPr algn="r" rtl="1" eaLnBrk="1" hangingPunct="1">
              <a:lnSpc>
                <a:spcPct val="80000"/>
              </a:lnSpc>
              <a:defRPr/>
            </a:pPr>
            <a:r>
              <a:rPr lang="ar-SA" sz="1400" smtClean="0"/>
              <a:t>نکات دستوری در آثار سعدی به صحیح ترین شکل ممکن رعایت شده است</a:t>
            </a:r>
            <a:r>
              <a:rPr lang="en-US" sz="1400" smtClean="0"/>
              <a:t>. </a:t>
            </a:r>
          </a:p>
          <a:p>
            <a:pPr algn="r" rtl="1" eaLnBrk="1" hangingPunct="1">
              <a:lnSpc>
                <a:spcPct val="80000"/>
              </a:lnSpc>
              <a:defRPr/>
            </a:pPr>
            <a:endParaRPr lang="en-US" sz="1400" smtClean="0"/>
          </a:p>
          <a:p>
            <a:pPr algn="r" rtl="1" eaLnBrk="1" hangingPunct="1">
              <a:lnSpc>
                <a:spcPct val="80000"/>
              </a:lnSpc>
              <a:defRPr/>
            </a:pPr>
            <a:r>
              <a:rPr lang="ar-SA" sz="1400" smtClean="0"/>
              <a:t>عنصر وزن و موسیقی، منجر به از بین رفتن یا پیش و پس شدن ساختار دستوری در جملات نمی شود و سعدی به ظریف ترین و طبیعی ترین حالت ممکن در لحن و زبان، با وجود تنگنای وزن، از عهده این کار برمی آید</a:t>
            </a:r>
            <a:r>
              <a:rPr lang="en-US" sz="1400" smtClean="0"/>
              <a:t>. </a:t>
            </a:r>
          </a:p>
          <a:p>
            <a:pPr algn="r" rtl="1" eaLnBrk="1" hangingPunct="1">
              <a:lnSpc>
                <a:spcPct val="80000"/>
              </a:lnSpc>
              <a:defRPr/>
            </a:pPr>
            <a:endParaRPr lang="en-US" sz="1400" smtClean="0"/>
          </a:p>
          <a:p>
            <a:pPr algn="r" rtl="1" eaLnBrk="1" hangingPunct="1">
              <a:lnSpc>
                <a:spcPct val="80000"/>
              </a:lnSpc>
              <a:defRPr/>
            </a:pPr>
            <a:r>
              <a:rPr lang="ar-SA" sz="1400" smtClean="0"/>
              <a:t>ای که گفتی هیچ مشکل چون فراق یار نیست</a:t>
            </a:r>
            <a:r>
              <a:rPr lang="en-US" sz="1400" smtClean="0"/>
              <a:t> </a:t>
            </a:r>
          </a:p>
          <a:p>
            <a:pPr algn="r" rtl="1" eaLnBrk="1" hangingPunct="1">
              <a:lnSpc>
                <a:spcPct val="80000"/>
              </a:lnSpc>
              <a:defRPr/>
            </a:pPr>
            <a:endParaRPr lang="en-US" sz="1400" smtClean="0"/>
          </a:p>
          <a:p>
            <a:pPr algn="r" rtl="1" eaLnBrk="1" hangingPunct="1">
              <a:lnSpc>
                <a:spcPct val="80000"/>
              </a:lnSpc>
              <a:defRPr/>
            </a:pPr>
            <a:r>
              <a:rPr lang="ar-SA" sz="1400" smtClean="0"/>
              <a:t>گر امید وصل باشد، همچنان دشوار نیست</a:t>
            </a:r>
            <a:r>
              <a:rPr lang="en-US" sz="1400" smtClean="0"/>
              <a:t> </a:t>
            </a:r>
          </a:p>
          <a:p>
            <a:pPr algn="r" rtl="1" eaLnBrk="1" hangingPunct="1">
              <a:lnSpc>
                <a:spcPct val="80000"/>
              </a:lnSpc>
              <a:defRPr/>
            </a:pPr>
            <a:endParaRPr lang="en-US" sz="1400" smtClean="0"/>
          </a:p>
          <a:p>
            <a:pPr algn="r" rtl="1" eaLnBrk="1" hangingPunct="1">
              <a:lnSpc>
                <a:spcPct val="80000"/>
              </a:lnSpc>
              <a:defRPr/>
            </a:pPr>
            <a:r>
              <a:rPr lang="ar-SA" sz="1400" smtClean="0"/>
              <a:t>نوک مژگانم به سرخی بر بیاض روی زرد</a:t>
            </a:r>
            <a:r>
              <a:rPr lang="en-US" sz="1400" smtClean="0"/>
              <a:t> </a:t>
            </a:r>
          </a:p>
          <a:p>
            <a:pPr algn="r" rtl="1" eaLnBrk="1" hangingPunct="1">
              <a:lnSpc>
                <a:spcPct val="80000"/>
              </a:lnSpc>
              <a:defRPr/>
            </a:pPr>
            <a:endParaRPr lang="en-US" sz="1400" smtClean="0"/>
          </a:p>
          <a:p>
            <a:pPr algn="r" rtl="1" eaLnBrk="1" hangingPunct="1">
              <a:lnSpc>
                <a:spcPct val="80000"/>
              </a:lnSpc>
              <a:defRPr/>
            </a:pPr>
            <a:r>
              <a:rPr lang="ar-SA" sz="1400" smtClean="0"/>
              <a:t>قصه دل می نویسد حاجت گفتار نیست</a:t>
            </a:r>
            <a:r>
              <a:rPr lang="en-US" sz="1400" smtClean="0"/>
              <a:t> </a:t>
            </a:r>
          </a:p>
          <a:p>
            <a:pPr algn="r" rtl="1" eaLnBrk="1" hangingPunct="1">
              <a:lnSpc>
                <a:spcPct val="80000"/>
              </a:lnSpc>
              <a:defRPr/>
            </a:pPr>
            <a:endParaRPr lang="en-US" sz="1400" smtClean="0"/>
          </a:p>
          <a:p>
            <a:pPr algn="r" rtl="1" eaLnBrk="1" hangingPunct="1">
              <a:lnSpc>
                <a:spcPct val="80000"/>
              </a:lnSpc>
              <a:defRPr/>
            </a:pPr>
            <a:endParaRPr lang="en-US" sz="1400" smtClean="0"/>
          </a:p>
          <a:p>
            <a:pPr algn="r" rtl="1" eaLnBrk="1" hangingPunct="1">
              <a:lnSpc>
                <a:spcPct val="80000"/>
              </a:lnSpc>
              <a:defRPr/>
            </a:pPr>
            <a:r>
              <a:rPr lang="ar-SA" sz="1400" smtClean="0"/>
              <a:t>در آن نفس که بمیرم در آرزوی تو باشم</a:t>
            </a:r>
            <a:r>
              <a:rPr lang="en-US" sz="1400" smtClean="0"/>
              <a:t> </a:t>
            </a:r>
          </a:p>
          <a:p>
            <a:pPr algn="r" rtl="1" eaLnBrk="1" hangingPunct="1">
              <a:lnSpc>
                <a:spcPct val="80000"/>
              </a:lnSpc>
              <a:defRPr/>
            </a:pPr>
            <a:endParaRPr lang="en-US" sz="1400" smtClean="0"/>
          </a:p>
          <a:p>
            <a:pPr algn="r" rtl="1" eaLnBrk="1" hangingPunct="1">
              <a:lnSpc>
                <a:spcPct val="80000"/>
              </a:lnSpc>
              <a:defRPr/>
            </a:pPr>
            <a:r>
              <a:rPr lang="ar-SA" sz="1400" smtClean="0"/>
              <a:t>بدان امید دهم جان که خاک کوی تو باشم</a:t>
            </a:r>
            <a:r>
              <a:rPr lang="en-US" sz="1400" smtClean="0"/>
              <a:t> </a:t>
            </a:r>
          </a:p>
          <a:p>
            <a:pPr algn="r" rtl="1" eaLnBrk="1" hangingPunct="1">
              <a:lnSpc>
                <a:spcPct val="80000"/>
              </a:lnSpc>
              <a:defRPr/>
            </a:pPr>
            <a:endParaRPr lang="en-US" sz="1400" smtClean="0"/>
          </a:p>
          <a:p>
            <a:pPr algn="r" rtl="1" eaLnBrk="1" hangingPunct="1">
              <a:lnSpc>
                <a:spcPct val="80000"/>
              </a:lnSpc>
              <a:defRPr/>
            </a:pPr>
            <a:r>
              <a:rPr lang="ar-SA" sz="1400" smtClean="0"/>
              <a:t>به وقت صبح قیامت، که سر زخاک برآرم</a:t>
            </a:r>
            <a:r>
              <a:rPr lang="en-US" sz="1400" smtClean="0"/>
              <a:t> </a:t>
            </a:r>
          </a:p>
          <a:p>
            <a:pPr algn="r" rtl="1" eaLnBrk="1" hangingPunct="1">
              <a:lnSpc>
                <a:spcPct val="80000"/>
              </a:lnSpc>
              <a:defRPr/>
            </a:pPr>
            <a:endParaRPr lang="en-US" sz="1400" smtClean="0"/>
          </a:p>
          <a:p>
            <a:pPr algn="r" rtl="1" eaLnBrk="1" hangingPunct="1">
              <a:lnSpc>
                <a:spcPct val="80000"/>
              </a:lnSpc>
              <a:defRPr/>
            </a:pPr>
            <a:r>
              <a:rPr lang="ar-SA" sz="1400" smtClean="0"/>
              <a:t>به گفتگوی تو خیزم، به جستجوی تو باشم</a:t>
            </a:r>
            <a:r>
              <a:rPr lang="en-US" sz="1400" smtClean="0"/>
              <a:t> </a:t>
            </a:r>
          </a:p>
          <a:p>
            <a:pPr algn="r" rtl="1" eaLnBrk="1" hangingPunct="1">
              <a:lnSpc>
                <a:spcPct val="80000"/>
              </a:lnSpc>
              <a:defRPr/>
            </a:pPr>
            <a:endParaRPr lang="en-US" sz="1400" smtClean="0"/>
          </a:p>
          <a:p>
            <a:pPr algn="r" rtl="1" eaLnBrk="1" hangingPunct="1">
              <a:lnSpc>
                <a:spcPct val="80000"/>
              </a:lnSpc>
              <a:defRPr/>
            </a:pPr>
            <a:r>
              <a:rPr lang="ar-SA" sz="1400" smtClean="0"/>
              <a:t>حدیث روضه نگویم، گل بهشت نبویم</a:t>
            </a:r>
            <a:r>
              <a:rPr lang="en-US" sz="1400" smtClean="0"/>
              <a:t> </a:t>
            </a:r>
          </a:p>
          <a:p>
            <a:pPr algn="r" rtl="1" eaLnBrk="1" hangingPunct="1">
              <a:lnSpc>
                <a:spcPct val="80000"/>
              </a:lnSpc>
              <a:defRPr/>
            </a:pPr>
            <a:endParaRPr lang="en-US" sz="1400" smtClean="0"/>
          </a:p>
          <a:p>
            <a:pPr algn="r" rtl="1" eaLnBrk="1" hangingPunct="1">
              <a:lnSpc>
                <a:spcPct val="80000"/>
              </a:lnSpc>
              <a:defRPr/>
            </a:pPr>
            <a:r>
              <a:rPr lang="ar-SA" sz="1400" smtClean="0"/>
              <a:t>جمال حور نجویم، دوان به سوی تو باشم</a:t>
            </a:r>
            <a:endParaRPr lang="en-US" sz="1400" smtClean="0"/>
          </a:p>
        </p:txBody>
      </p:sp>
      <p:sp>
        <p:nvSpPr>
          <p:cNvPr id="16387" name="AutoShape 4">
            <a:hlinkClick r:id="" action="ppaction://hlinkshowjump?jump=nextslide"/>
          </p:cNvPr>
          <p:cNvSpPr>
            <a:spLocks noChangeArrowheads="1"/>
          </p:cNvSpPr>
          <p:nvPr/>
        </p:nvSpPr>
        <p:spPr bwMode="auto">
          <a:xfrm>
            <a:off x="8172450" y="6165850"/>
            <a:ext cx="433388" cy="360363"/>
          </a:xfrm>
          <a:prstGeom prst="rightArrow">
            <a:avLst>
              <a:gd name="adj1" fmla="val 50000"/>
              <a:gd name="adj2" fmla="val 3006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a-IR"/>
          </a:p>
        </p:txBody>
      </p:sp>
      <p:sp>
        <p:nvSpPr>
          <p:cNvPr id="16388" name="AutoShape 6">
            <a:hlinkClick r:id="" action="ppaction://hlinkshowjump?jump=previousslide"/>
          </p:cNvPr>
          <p:cNvSpPr>
            <a:spLocks noChangeArrowheads="1"/>
          </p:cNvSpPr>
          <p:nvPr/>
        </p:nvSpPr>
        <p:spPr bwMode="auto">
          <a:xfrm>
            <a:off x="539750" y="6165850"/>
            <a:ext cx="431800" cy="358775"/>
          </a:xfrm>
          <a:prstGeom prst="leftArrow">
            <a:avLst>
              <a:gd name="adj1" fmla="val 49556"/>
              <a:gd name="adj2" fmla="val 29994"/>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a-IR"/>
          </a:p>
        </p:txBody>
      </p:sp>
    </p:spTree>
  </p:cSld>
  <p:clrMapOvr>
    <a:masterClrMapping/>
  </p:clrMapOvr>
  <p:transition>
    <p:rand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57200" y="260350"/>
            <a:ext cx="8229600" cy="6264275"/>
          </a:xfrm>
        </p:spPr>
        <p:txBody>
          <a:bodyPr/>
          <a:lstStyle/>
          <a:p>
            <a:pPr algn="r" rtl="1" eaLnBrk="1" hangingPunct="1">
              <a:lnSpc>
                <a:spcPct val="80000"/>
              </a:lnSpc>
              <a:defRPr/>
            </a:pPr>
            <a:r>
              <a:rPr lang="ar-SA" sz="1200" smtClean="0"/>
              <a:t>ایجاز</a:t>
            </a:r>
            <a:r>
              <a:rPr lang="en-US" sz="1200" smtClean="0"/>
              <a:t> </a:t>
            </a:r>
          </a:p>
          <a:p>
            <a:pPr algn="r" rtl="1" eaLnBrk="1" hangingPunct="1">
              <a:lnSpc>
                <a:spcPct val="80000"/>
              </a:lnSpc>
              <a:defRPr/>
            </a:pPr>
            <a:endParaRPr lang="en-US" sz="1200" smtClean="0"/>
          </a:p>
          <a:p>
            <a:pPr algn="r" rtl="1" eaLnBrk="1" hangingPunct="1">
              <a:lnSpc>
                <a:spcPct val="80000"/>
              </a:lnSpc>
              <a:defRPr/>
            </a:pPr>
            <a:r>
              <a:rPr lang="ar-SA" sz="1200" smtClean="0"/>
              <a:t>ایجاز یعنی خلاصه گویی و یا پیراستن شعر از کلمات زاید و اضافی</a:t>
            </a:r>
            <a:r>
              <a:rPr lang="en-US" sz="1200" smtClean="0"/>
              <a:t>. </a:t>
            </a:r>
          </a:p>
          <a:p>
            <a:pPr algn="r" rtl="1" eaLnBrk="1" hangingPunct="1">
              <a:lnSpc>
                <a:spcPct val="80000"/>
              </a:lnSpc>
              <a:defRPr/>
            </a:pPr>
            <a:endParaRPr lang="en-US" sz="1200" smtClean="0"/>
          </a:p>
          <a:p>
            <a:pPr algn="r" rtl="1" eaLnBrk="1" hangingPunct="1">
              <a:lnSpc>
                <a:spcPct val="80000"/>
              </a:lnSpc>
              <a:defRPr/>
            </a:pPr>
            <a:r>
              <a:rPr lang="ar-SA" sz="1200" smtClean="0"/>
              <a:t>دوری از عبارت پردازی های بیهوده ای که نه تنها نقش خاصی در ساختار کلی شعر بلکه از زیبایی کلام نیز می کاهند، در شعر و کلام سعدی نقش ویژه ای دارد</a:t>
            </a:r>
            <a:r>
              <a:rPr lang="en-US" sz="1200" smtClean="0"/>
              <a:t>. </a:t>
            </a:r>
          </a:p>
          <a:p>
            <a:pPr algn="r" rtl="1" eaLnBrk="1" hangingPunct="1">
              <a:lnSpc>
                <a:spcPct val="80000"/>
              </a:lnSpc>
              <a:defRPr/>
            </a:pPr>
            <a:endParaRPr lang="en-US" sz="1200" smtClean="0"/>
          </a:p>
          <a:p>
            <a:pPr algn="r" rtl="1" eaLnBrk="1" hangingPunct="1">
              <a:lnSpc>
                <a:spcPct val="80000"/>
              </a:lnSpc>
              <a:defRPr/>
            </a:pPr>
            <a:r>
              <a:rPr lang="ar-SA" sz="1200" smtClean="0"/>
              <a:t>از سویی این ایجاز که در نهایت زیبایی است، منجر به اغراق های ظریف تخیلی و تغزلی می شود و زبان شعر را از غنایی بیشتر برخوردار می کند</a:t>
            </a:r>
            <a:r>
              <a:rPr lang="en-US" sz="1200" smtClean="0"/>
              <a:t>. </a:t>
            </a:r>
          </a:p>
          <a:p>
            <a:pPr algn="r" rtl="1" eaLnBrk="1" hangingPunct="1">
              <a:lnSpc>
                <a:spcPct val="80000"/>
              </a:lnSpc>
              <a:defRPr/>
            </a:pPr>
            <a:endParaRPr lang="en-US" sz="1200" smtClean="0"/>
          </a:p>
          <a:p>
            <a:pPr algn="r" rtl="1" eaLnBrk="1" hangingPunct="1">
              <a:lnSpc>
                <a:spcPct val="80000"/>
              </a:lnSpc>
              <a:defRPr/>
            </a:pPr>
            <a:r>
              <a:rPr lang="ar-SA" sz="1200" smtClean="0"/>
              <a:t>در شعر سعدی هیچ کلمه ای بدون دلیل اضافه یا کم نمی شود</a:t>
            </a:r>
            <a:r>
              <a:rPr lang="en-US" sz="1200" smtClean="0"/>
              <a:t>. </a:t>
            </a:r>
          </a:p>
          <a:p>
            <a:pPr algn="r" rtl="1" eaLnBrk="1" hangingPunct="1">
              <a:lnSpc>
                <a:spcPct val="80000"/>
              </a:lnSpc>
              <a:defRPr/>
            </a:pPr>
            <a:endParaRPr lang="en-US" sz="1200" smtClean="0"/>
          </a:p>
          <a:p>
            <a:pPr algn="r" rtl="1" eaLnBrk="1" hangingPunct="1">
              <a:lnSpc>
                <a:spcPct val="80000"/>
              </a:lnSpc>
              <a:defRPr/>
            </a:pPr>
            <a:r>
              <a:rPr lang="ar-SA" sz="1200" smtClean="0"/>
              <a:t>گفتم آهن دلی کنم چندی</a:t>
            </a:r>
            <a:r>
              <a:rPr lang="en-US" sz="1200" smtClean="0"/>
              <a:t> </a:t>
            </a:r>
          </a:p>
          <a:p>
            <a:pPr algn="r" rtl="1" eaLnBrk="1" hangingPunct="1">
              <a:lnSpc>
                <a:spcPct val="80000"/>
              </a:lnSpc>
              <a:defRPr/>
            </a:pPr>
            <a:endParaRPr lang="en-US" sz="1200" smtClean="0"/>
          </a:p>
          <a:p>
            <a:pPr algn="r" rtl="1" eaLnBrk="1" hangingPunct="1">
              <a:lnSpc>
                <a:spcPct val="80000"/>
              </a:lnSpc>
              <a:defRPr/>
            </a:pPr>
            <a:r>
              <a:rPr lang="ar-SA" sz="1200" smtClean="0"/>
              <a:t>ندهم دل به هیچ دلبندی</a:t>
            </a:r>
            <a:r>
              <a:rPr lang="en-US" sz="1200" smtClean="0"/>
              <a:t> </a:t>
            </a:r>
          </a:p>
          <a:p>
            <a:pPr algn="r" rtl="1" eaLnBrk="1" hangingPunct="1">
              <a:lnSpc>
                <a:spcPct val="80000"/>
              </a:lnSpc>
              <a:defRPr/>
            </a:pPr>
            <a:endParaRPr lang="en-US" sz="1200" smtClean="0"/>
          </a:p>
          <a:p>
            <a:pPr algn="r" rtl="1" eaLnBrk="1" hangingPunct="1">
              <a:lnSpc>
                <a:spcPct val="80000"/>
              </a:lnSpc>
              <a:defRPr/>
            </a:pPr>
            <a:r>
              <a:rPr lang="ar-SA" sz="1200" smtClean="0"/>
              <a:t>به دلت کز دلم به در نکنم</a:t>
            </a:r>
            <a:r>
              <a:rPr lang="en-US" sz="1200" smtClean="0"/>
              <a:t> </a:t>
            </a:r>
          </a:p>
          <a:p>
            <a:pPr algn="r" rtl="1" eaLnBrk="1" hangingPunct="1">
              <a:lnSpc>
                <a:spcPct val="80000"/>
              </a:lnSpc>
              <a:defRPr/>
            </a:pPr>
            <a:endParaRPr lang="en-US" sz="1200" smtClean="0"/>
          </a:p>
          <a:p>
            <a:pPr algn="r" rtl="1" eaLnBrk="1" hangingPunct="1">
              <a:lnSpc>
                <a:spcPct val="80000"/>
              </a:lnSpc>
              <a:defRPr/>
            </a:pPr>
            <a:r>
              <a:rPr lang="ar-SA" sz="1200" smtClean="0"/>
              <a:t>سخت تر زین مخواه سوگندی</a:t>
            </a:r>
            <a:r>
              <a:rPr lang="en-US" sz="1200" smtClean="0"/>
              <a:t> </a:t>
            </a:r>
          </a:p>
          <a:p>
            <a:pPr algn="r" rtl="1" eaLnBrk="1" hangingPunct="1">
              <a:lnSpc>
                <a:spcPct val="80000"/>
              </a:lnSpc>
              <a:defRPr/>
            </a:pPr>
            <a:endParaRPr lang="en-US" sz="1200" smtClean="0"/>
          </a:p>
          <a:p>
            <a:pPr algn="r" rtl="1" eaLnBrk="1" hangingPunct="1">
              <a:lnSpc>
                <a:spcPct val="80000"/>
              </a:lnSpc>
              <a:defRPr/>
            </a:pPr>
            <a:r>
              <a:rPr lang="ar-SA" sz="1200" smtClean="0"/>
              <a:t>ریش فرهاد بهترک می بود</a:t>
            </a:r>
            <a:r>
              <a:rPr lang="en-US" sz="1200" smtClean="0"/>
              <a:t> </a:t>
            </a:r>
          </a:p>
          <a:p>
            <a:pPr algn="r" rtl="1" eaLnBrk="1" hangingPunct="1">
              <a:lnSpc>
                <a:spcPct val="80000"/>
              </a:lnSpc>
              <a:defRPr/>
            </a:pPr>
            <a:endParaRPr lang="en-US" sz="1200" smtClean="0"/>
          </a:p>
          <a:p>
            <a:pPr algn="r" rtl="1" eaLnBrk="1" hangingPunct="1">
              <a:lnSpc>
                <a:spcPct val="80000"/>
              </a:lnSpc>
              <a:defRPr/>
            </a:pPr>
            <a:r>
              <a:rPr lang="ar-SA" sz="1200" smtClean="0"/>
              <a:t>گر نه شیرین نمک پراکندی</a:t>
            </a:r>
            <a:r>
              <a:rPr lang="en-US" sz="1200" smtClean="0"/>
              <a:t> </a:t>
            </a:r>
          </a:p>
          <a:p>
            <a:pPr algn="r" rtl="1" eaLnBrk="1" hangingPunct="1">
              <a:lnSpc>
                <a:spcPct val="80000"/>
              </a:lnSpc>
              <a:defRPr/>
            </a:pPr>
            <a:endParaRPr lang="en-US" sz="1200" smtClean="0"/>
          </a:p>
          <a:p>
            <a:pPr algn="r" rtl="1" eaLnBrk="1" hangingPunct="1">
              <a:lnSpc>
                <a:spcPct val="80000"/>
              </a:lnSpc>
              <a:defRPr/>
            </a:pPr>
            <a:r>
              <a:rPr lang="ar-SA" sz="1200" smtClean="0"/>
              <a:t>کاشکی خاک بودمی در راه</a:t>
            </a:r>
            <a:r>
              <a:rPr lang="en-US" sz="1200" smtClean="0"/>
              <a:t> </a:t>
            </a:r>
          </a:p>
          <a:p>
            <a:pPr algn="r" rtl="1" eaLnBrk="1" hangingPunct="1">
              <a:lnSpc>
                <a:spcPct val="80000"/>
              </a:lnSpc>
              <a:defRPr/>
            </a:pPr>
            <a:endParaRPr lang="en-US" sz="1200" smtClean="0"/>
          </a:p>
          <a:p>
            <a:pPr algn="r" rtl="1" eaLnBrk="1" hangingPunct="1">
              <a:lnSpc>
                <a:spcPct val="80000"/>
              </a:lnSpc>
              <a:defRPr/>
            </a:pPr>
            <a:r>
              <a:rPr lang="ar-SA" sz="1200" smtClean="0"/>
              <a:t>تا مگر سایه بر من افکندی</a:t>
            </a:r>
            <a:r>
              <a:rPr lang="en-US" sz="1200" smtClean="0"/>
              <a:t> ... </a:t>
            </a:r>
          </a:p>
          <a:p>
            <a:pPr algn="r" rtl="1" eaLnBrk="1" hangingPunct="1">
              <a:lnSpc>
                <a:spcPct val="80000"/>
              </a:lnSpc>
              <a:defRPr/>
            </a:pPr>
            <a:endParaRPr lang="en-US" sz="1200" smtClean="0"/>
          </a:p>
          <a:p>
            <a:pPr algn="r" rtl="1" eaLnBrk="1" hangingPunct="1">
              <a:lnSpc>
                <a:spcPct val="80000"/>
              </a:lnSpc>
              <a:defRPr/>
            </a:pPr>
            <a:r>
              <a:rPr lang="ar-SA" sz="1200" smtClean="0"/>
              <a:t>ایجاز سعدی، ایجاز میان تهی و سبک نیست، بلکه پراز اندیشه و درد است</a:t>
            </a:r>
            <a:r>
              <a:rPr lang="en-US" sz="1200" smtClean="0"/>
              <a:t>. </a:t>
            </a:r>
          </a:p>
          <a:p>
            <a:pPr algn="r" rtl="1" eaLnBrk="1" hangingPunct="1">
              <a:lnSpc>
                <a:spcPct val="80000"/>
              </a:lnSpc>
              <a:defRPr/>
            </a:pPr>
            <a:endParaRPr lang="en-US" sz="1200" smtClean="0"/>
          </a:p>
          <a:p>
            <a:pPr algn="r" rtl="1" eaLnBrk="1" hangingPunct="1">
              <a:lnSpc>
                <a:spcPct val="80000"/>
              </a:lnSpc>
              <a:defRPr/>
            </a:pPr>
            <a:r>
              <a:rPr lang="ar-SA" sz="1200" smtClean="0"/>
              <a:t>در دو حکایت زیر از "گلستان" به خوبی مشاهده می شود که سعدی چه اندازه از معنی را در چه مقدار از سخن می گنجاند</a:t>
            </a:r>
            <a:r>
              <a:rPr lang="en-US" sz="1200" smtClean="0"/>
              <a:t>: </a:t>
            </a:r>
          </a:p>
          <a:p>
            <a:pPr algn="r" rtl="1" eaLnBrk="1" hangingPunct="1">
              <a:lnSpc>
                <a:spcPct val="80000"/>
              </a:lnSpc>
              <a:defRPr/>
            </a:pPr>
            <a:endParaRPr lang="en-US" sz="1200" smtClean="0"/>
          </a:p>
          <a:p>
            <a:pPr algn="r" rtl="1" eaLnBrk="1" hangingPunct="1">
              <a:lnSpc>
                <a:spcPct val="80000"/>
              </a:lnSpc>
              <a:defRPr/>
            </a:pPr>
            <a:r>
              <a:rPr lang="ar-SA" sz="1200" smtClean="0"/>
              <a:t>حکایت: پادشاهی پارسایی را دید، گفت: «هیچت از ما یاد آید؟» گفت: «بلی، وقتی که خدا را فراموش می کنم</a:t>
            </a:r>
            <a:r>
              <a:rPr lang="en-US" sz="1200" smtClean="0"/>
              <a:t>.» </a:t>
            </a:r>
          </a:p>
          <a:p>
            <a:pPr algn="r" rtl="1" eaLnBrk="1" hangingPunct="1">
              <a:lnSpc>
                <a:spcPct val="80000"/>
              </a:lnSpc>
              <a:defRPr/>
            </a:pPr>
            <a:endParaRPr lang="en-US" sz="1200" smtClean="0"/>
          </a:p>
          <a:p>
            <a:pPr algn="r" rtl="1" eaLnBrk="1" hangingPunct="1">
              <a:lnSpc>
                <a:spcPct val="80000"/>
              </a:lnSpc>
              <a:defRPr/>
            </a:pPr>
            <a:r>
              <a:rPr lang="ar-SA" sz="1200" smtClean="0"/>
              <a:t>حکایت: یکی از ملوک بی انصاف، پارسایی را پرسید: «از عبادتها کدام فاضلتر است؟» گفت: «تو را خواب نیمروز، تا در آن یک نفس خلق را نیازاری</a:t>
            </a:r>
            <a:r>
              <a:rPr lang="en-US" sz="1200" smtClean="0"/>
              <a:t>.» </a:t>
            </a:r>
          </a:p>
        </p:txBody>
      </p:sp>
      <p:sp>
        <p:nvSpPr>
          <p:cNvPr id="17411" name="AutoShape 4">
            <a:hlinkClick r:id="" action="ppaction://hlinkshowjump?jump=nextslide"/>
          </p:cNvPr>
          <p:cNvSpPr>
            <a:spLocks noChangeArrowheads="1"/>
          </p:cNvSpPr>
          <p:nvPr/>
        </p:nvSpPr>
        <p:spPr bwMode="auto">
          <a:xfrm>
            <a:off x="8172450" y="6453188"/>
            <a:ext cx="433388" cy="360362"/>
          </a:xfrm>
          <a:prstGeom prst="rightArrow">
            <a:avLst>
              <a:gd name="adj1" fmla="val 50000"/>
              <a:gd name="adj2" fmla="val 3006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a-IR"/>
          </a:p>
        </p:txBody>
      </p:sp>
      <p:sp>
        <p:nvSpPr>
          <p:cNvPr id="17412" name="AutoShape 6">
            <a:hlinkClick r:id="" action="ppaction://hlinkshowjump?jump=previousslide"/>
          </p:cNvPr>
          <p:cNvSpPr>
            <a:spLocks noChangeArrowheads="1"/>
          </p:cNvSpPr>
          <p:nvPr/>
        </p:nvSpPr>
        <p:spPr bwMode="auto">
          <a:xfrm>
            <a:off x="395288" y="6454775"/>
            <a:ext cx="431800" cy="358775"/>
          </a:xfrm>
          <a:prstGeom prst="leftArrow">
            <a:avLst>
              <a:gd name="adj1" fmla="val 49556"/>
              <a:gd name="adj2" fmla="val 29994"/>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a-IR"/>
          </a:p>
        </p:txBody>
      </p:sp>
    </p:spTree>
  </p:cSld>
  <p:clrMapOvr>
    <a:masterClrMapping/>
  </p:clrMapOvr>
  <p:transition>
    <p:rand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a:xfrm>
            <a:off x="457200" y="333375"/>
            <a:ext cx="8229600" cy="6119813"/>
          </a:xfrm>
        </p:spPr>
        <p:txBody>
          <a:bodyPr/>
          <a:lstStyle/>
          <a:p>
            <a:pPr algn="r" rtl="1" eaLnBrk="1" hangingPunct="1">
              <a:lnSpc>
                <a:spcPct val="80000"/>
              </a:lnSpc>
              <a:defRPr/>
            </a:pPr>
            <a:r>
              <a:rPr lang="fa-IR" sz="1000" smtClean="0"/>
              <a:t>م</a:t>
            </a:r>
            <a:r>
              <a:rPr lang="ar-SA" sz="1000" smtClean="0"/>
              <a:t>وسیقی</a:t>
            </a:r>
            <a:r>
              <a:rPr lang="en-US" sz="1000" smtClean="0"/>
              <a:t> </a:t>
            </a:r>
          </a:p>
          <a:p>
            <a:pPr algn="r" rtl="1" eaLnBrk="1" hangingPunct="1">
              <a:lnSpc>
                <a:spcPct val="80000"/>
              </a:lnSpc>
              <a:defRPr/>
            </a:pPr>
            <a:endParaRPr lang="en-US" sz="1000" smtClean="0"/>
          </a:p>
          <a:p>
            <a:pPr algn="r" rtl="1" eaLnBrk="1" hangingPunct="1">
              <a:lnSpc>
                <a:spcPct val="80000"/>
              </a:lnSpc>
              <a:defRPr/>
            </a:pPr>
            <a:r>
              <a:rPr lang="ar-SA" sz="1000" smtClean="0"/>
              <a:t>سعدی از موسیقی و عوامل موسیقی ساز در سبک و زبان اشعارش سود می جوید. وی اغلب از اوزان عروضی استفاده میکند</a:t>
            </a:r>
            <a:r>
              <a:rPr lang="en-US" sz="1000" smtClean="0"/>
              <a:t>. </a:t>
            </a:r>
          </a:p>
          <a:p>
            <a:pPr algn="r" rtl="1" eaLnBrk="1" hangingPunct="1">
              <a:lnSpc>
                <a:spcPct val="80000"/>
              </a:lnSpc>
              <a:defRPr/>
            </a:pPr>
            <a:endParaRPr lang="en-US" sz="1000" smtClean="0"/>
          </a:p>
          <a:p>
            <a:pPr algn="r" rtl="1" eaLnBrk="1" hangingPunct="1">
              <a:lnSpc>
                <a:spcPct val="80000"/>
              </a:lnSpc>
              <a:defRPr/>
            </a:pPr>
            <a:r>
              <a:rPr lang="ar-SA" sz="1000" smtClean="0"/>
              <a:t>علاوه بر اوزان عروضی، شاعر به شیوه مؤثری از عواملی بهره می برد که هر کدام به نوعی موسیقی کلام او را افزایش می دهند؛ عواملی همچون انواع جناس، هم حروفیهای آشکار و پنهان، واج آرایی، تکرار کلمات، تکیه های مناسب، موازنه های هماهنگ لفظی در ادبیات و لف و نشرهای مرتب و</a:t>
            </a:r>
            <a:r>
              <a:rPr lang="en-US" sz="1000" smtClean="0"/>
              <a:t> ... </a:t>
            </a:r>
          </a:p>
          <a:p>
            <a:pPr algn="r" rtl="1" eaLnBrk="1" hangingPunct="1">
              <a:lnSpc>
                <a:spcPct val="80000"/>
              </a:lnSpc>
              <a:defRPr/>
            </a:pPr>
            <a:endParaRPr lang="en-US" sz="1000" smtClean="0"/>
          </a:p>
          <a:p>
            <a:pPr algn="r" rtl="1" eaLnBrk="1" hangingPunct="1">
              <a:lnSpc>
                <a:spcPct val="80000"/>
              </a:lnSpc>
              <a:defRPr/>
            </a:pPr>
            <a:r>
              <a:rPr lang="ar-SA" sz="1000" smtClean="0"/>
              <a:t>استفاده از این عناصر به گونه ای هنرمندانه و زیرکانه صورت می گیرد که شنونده یا خواننده شعر او پیش از آن که متوجه صنایع به کار رفته در شعر او شود، جذب زیبایی و هماهنگی و لطافت آنها می شود</a:t>
            </a:r>
            <a:r>
              <a:rPr lang="en-US" sz="1000" smtClean="0"/>
              <a:t>. </a:t>
            </a:r>
          </a:p>
          <a:p>
            <a:pPr algn="r" rtl="1" eaLnBrk="1" hangingPunct="1">
              <a:lnSpc>
                <a:spcPct val="80000"/>
              </a:lnSpc>
              <a:defRPr/>
            </a:pPr>
            <a:endParaRPr lang="en-US" sz="1000" smtClean="0"/>
          </a:p>
          <a:p>
            <a:pPr algn="r" rtl="1" eaLnBrk="1" hangingPunct="1">
              <a:lnSpc>
                <a:spcPct val="80000"/>
              </a:lnSpc>
              <a:defRPr/>
            </a:pPr>
            <a:r>
              <a:rPr lang="ar-SA" sz="1000" smtClean="0"/>
              <a:t>در غزل زیر سعدی نهایت استفاده را از عوامل موسیقی زای زبان برده است، بی آن که سخنش رنگ تکلف و تصنع به خود بگیرد</a:t>
            </a:r>
            <a:r>
              <a:rPr lang="en-US" sz="1000" smtClean="0"/>
              <a:t>. </a:t>
            </a:r>
          </a:p>
          <a:p>
            <a:pPr algn="r" rtl="1" eaLnBrk="1" hangingPunct="1">
              <a:lnSpc>
                <a:spcPct val="80000"/>
              </a:lnSpc>
              <a:defRPr/>
            </a:pPr>
            <a:endParaRPr lang="en-US" sz="1000" smtClean="0"/>
          </a:p>
          <a:p>
            <a:pPr algn="r" rtl="1" eaLnBrk="1" hangingPunct="1">
              <a:lnSpc>
                <a:spcPct val="80000"/>
              </a:lnSpc>
              <a:defRPr/>
            </a:pPr>
            <a:r>
              <a:rPr lang="ar-SA" sz="1000" smtClean="0"/>
              <a:t>تکرارهای هنرمندانه ی کلمات، هم حروفی ها و وزن مناسب شعر و همچنین لحن عاطفی و تعزلی کلام سعدی را چون شربتی شیرین و گوارا به جان خواننده می ریزد</a:t>
            </a:r>
            <a:r>
              <a:rPr lang="en-US" sz="1000" smtClean="0"/>
              <a:t>: </a:t>
            </a:r>
          </a:p>
          <a:p>
            <a:pPr algn="r" rtl="1" eaLnBrk="1" hangingPunct="1">
              <a:lnSpc>
                <a:spcPct val="80000"/>
              </a:lnSpc>
              <a:defRPr/>
            </a:pPr>
            <a:endParaRPr lang="en-US" sz="1000" smtClean="0"/>
          </a:p>
          <a:p>
            <a:pPr algn="r" rtl="1" eaLnBrk="1" hangingPunct="1">
              <a:lnSpc>
                <a:spcPct val="80000"/>
              </a:lnSpc>
              <a:defRPr/>
            </a:pPr>
            <a:r>
              <a:rPr lang="ar-SA" sz="1000" smtClean="0"/>
              <a:t>بگذار تا مقابل روی تو بگذریم</a:t>
            </a:r>
            <a:r>
              <a:rPr lang="en-US" sz="1000" smtClean="0"/>
              <a:t> </a:t>
            </a:r>
          </a:p>
          <a:p>
            <a:pPr algn="r" rtl="1" eaLnBrk="1" hangingPunct="1">
              <a:lnSpc>
                <a:spcPct val="80000"/>
              </a:lnSpc>
              <a:defRPr/>
            </a:pPr>
            <a:endParaRPr lang="en-US" sz="1000" smtClean="0"/>
          </a:p>
          <a:p>
            <a:pPr algn="r" rtl="1" eaLnBrk="1" hangingPunct="1">
              <a:lnSpc>
                <a:spcPct val="80000"/>
              </a:lnSpc>
              <a:defRPr/>
            </a:pPr>
            <a:r>
              <a:rPr lang="ar-SA" sz="1000" smtClean="0"/>
              <a:t>دزدیده در شمایل خوب تو بنگریم</a:t>
            </a:r>
            <a:r>
              <a:rPr lang="en-US" sz="1000" smtClean="0"/>
              <a:t> </a:t>
            </a:r>
          </a:p>
          <a:p>
            <a:pPr algn="r" rtl="1" eaLnBrk="1" hangingPunct="1">
              <a:lnSpc>
                <a:spcPct val="80000"/>
              </a:lnSpc>
              <a:defRPr/>
            </a:pPr>
            <a:endParaRPr lang="en-US" sz="1000" smtClean="0"/>
          </a:p>
          <a:p>
            <a:pPr algn="r" rtl="1" eaLnBrk="1" hangingPunct="1">
              <a:lnSpc>
                <a:spcPct val="80000"/>
              </a:lnSpc>
              <a:defRPr/>
            </a:pPr>
            <a:r>
              <a:rPr lang="ar-SA" sz="1000" smtClean="0"/>
              <a:t>شوق است در جدایی و جور است در نظر</a:t>
            </a:r>
            <a:r>
              <a:rPr lang="en-US" sz="1000" smtClean="0"/>
              <a:t> </a:t>
            </a:r>
          </a:p>
          <a:p>
            <a:pPr algn="r" rtl="1" eaLnBrk="1" hangingPunct="1">
              <a:lnSpc>
                <a:spcPct val="80000"/>
              </a:lnSpc>
              <a:defRPr/>
            </a:pPr>
            <a:endParaRPr lang="en-US" sz="1000" smtClean="0"/>
          </a:p>
          <a:p>
            <a:pPr algn="r" rtl="1" eaLnBrk="1" hangingPunct="1">
              <a:lnSpc>
                <a:spcPct val="80000"/>
              </a:lnSpc>
              <a:defRPr/>
            </a:pPr>
            <a:r>
              <a:rPr lang="ar-SA" sz="1000" smtClean="0"/>
              <a:t>هم جور به که طاقت شوقت نیاوریم</a:t>
            </a:r>
            <a:r>
              <a:rPr lang="en-US" sz="1000" smtClean="0"/>
              <a:t> </a:t>
            </a:r>
          </a:p>
          <a:p>
            <a:pPr algn="r" rtl="1" eaLnBrk="1" hangingPunct="1">
              <a:lnSpc>
                <a:spcPct val="80000"/>
              </a:lnSpc>
              <a:defRPr/>
            </a:pPr>
            <a:endParaRPr lang="en-US" sz="1000" smtClean="0"/>
          </a:p>
          <a:p>
            <a:pPr algn="r" rtl="1" eaLnBrk="1" hangingPunct="1">
              <a:lnSpc>
                <a:spcPct val="80000"/>
              </a:lnSpc>
              <a:defRPr/>
            </a:pPr>
            <a:r>
              <a:rPr lang="ar-SA" sz="1000" smtClean="0"/>
              <a:t>روی ار به روی ما نکنی حکم از آن تست</a:t>
            </a:r>
            <a:r>
              <a:rPr lang="en-US" sz="1000" smtClean="0"/>
              <a:t> </a:t>
            </a:r>
          </a:p>
          <a:p>
            <a:pPr algn="r" rtl="1" eaLnBrk="1" hangingPunct="1">
              <a:lnSpc>
                <a:spcPct val="80000"/>
              </a:lnSpc>
              <a:defRPr/>
            </a:pPr>
            <a:endParaRPr lang="en-US" sz="1000" smtClean="0"/>
          </a:p>
          <a:p>
            <a:pPr algn="r" rtl="1" eaLnBrk="1" hangingPunct="1">
              <a:lnSpc>
                <a:spcPct val="80000"/>
              </a:lnSpc>
              <a:defRPr/>
            </a:pPr>
            <a:r>
              <a:rPr lang="ar-SA" sz="1000" smtClean="0"/>
              <a:t>باز آ که روی در قدمانت بگستریم</a:t>
            </a:r>
            <a:r>
              <a:rPr lang="en-US" sz="1000" smtClean="0"/>
              <a:t> </a:t>
            </a:r>
          </a:p>
          <a:p>
            <a:pPr algn="r" rtl="1" eaLnBrk="1" hangingPunct="1">
              <a:lnSpc>
                <a:spcPct val="80000"/>
              </a:lnSpc>
              <a:defRPr/>
            </a:pPr>
            <a:endParaRPr lang="en-US" sz="1000" smtClean="0"/>
          </a:p>
          <a:p>
            <a:pPr algn="r" rtl="1" eaLnBrk="1" hangingPunct="1">
              <a:lnSpc>
                <a:spcPct val="80000"/>
              </a:lnSpc>
              <a:defRPr/>
            </a:pPr>
            <a:r>
              <a:rPr lang="ar-SA" sz="1000" smtClean="0"/>
              <a:t>ما را سری است با تو که گر خلق روزگار</a:t>
            </a:r>
            <a:r>
              <a:rPr lang="en-US" sz="1000" smtClean="0"/>
              <a:t> </a:t>
            </a:r>
          </a:p>
          <a:p>
            <a:pPr algn="r" rtl="1" eaLnBrk="1" hangingPunct="1">
              <a:lnSpc>
                <a:spcPct val="80000"/>
              </a:lnSpc>
              <a:defRPr/>
            </a:pPr>
            <a:endParaRPr lang="en-US" sz="1000" smtClean="0"/>
          </a:p>
          <a:p>
            <a:pPr algn="r" rtl="1" eaLnBrk="1" hangingPunct="1">
              <a:lnSpc>
                <a:spcPct val="80000"/>
              </a:lnSpc>
              <a:defRPr/>
            </a:pPr>
            <a:r>
              <a:rPr lang="ar-SA" sz="1000" smtClean="0"/>
              <a:t>دشمن شوند و سر برود، هم بر آن سریم</a:t>
            </a:r>
            <a:r>
              <a:rPr lang="en-US" sz="1000" smtClean="0"/>
              <a:t> </a:t>
            </a:r>
          </a:p>
          <a:p>
            <a:pPr algn="r" rtl="1" eaLnBrk="1" hangingPunct="1">
              <a:lnSpc>
                <a:spcPct val="80000"/>
              </a:lnSpc>
              <a:defRPr/>
            </a:pPr>
            <a:endParaRPr lang="en-US" sz="1000" smtClean="0"/>
          </a:p>
          <a:p>
            <a:pPr algn="r" rtl="1" eaLnBrk="1" hangingPunct="1">
              <a:lnSpc>
                <a:spcPct val="80000"/>
              </a:lnSpc>
              <a:defRPr/>
            </a:pPr>
            <a:r>
              <a:rPr lang="ar-SA" sz="1000" smtClean="0"/>
              <a:t>گفتی زخاک بیشتر نه که از خاک کمتریم</a:t>
            </a:r>
            <a:r>
              <a:rPr lang="en-US" sz="1000" smtClean="0"/>
              <a:t> </a:t>
            </a:r>
          </a:p>
          <a:p>
            <a:pPr algn="r" rtl="1" eaLnBrk="1" hangingPunct="1">
              <a:lnSpc>
                <a:spcPct val="80000"/>
              </a:lnSpc>
              <a:defRPr/>
            </a:pPr>
            <a:endParaRPr lang="en-US" sz="1000" smtClean="0"/>
          </a:p>
          <a:p>
            <a:pPr algn="r" rtl="1" eaLnBrk="1" hangingPunct="1">
              <a:lnSpc>
                <a:spcPct val="80000"/>
              </a:lnSpc>
              <a:defRPr/>
            </a:pPr>
            <a:r>
              <a:rPr lang="ar-SA" sz="1000" smtClean="0"/>
              <a:t>ما با توایم و با تو نه ایم اینت بوالعجب</a:t>
            </a:r>
            <a:r>
              <a:rPr lang="en-US" sz="1000" smtClean="0"/>
              <a:t> </a:t>
            </a:r>
          </a:p>
          <a:p>
            <a:pPr algn="r" rtl="1" eaLnBrk="1" hangingPunct="1">
              <a:lnSpc>
                <a:spcPct val="80000"/>
              </a:lnSpc>
              <a:defRPr/>
            </a:pPr>
            <a:endParaRPr lang="en-US" sz="1000" smtClean="0"/>
          </a:p>
          <a:p>
            <a:pPr algn="r" rtl="1" eaLnBrk="1" hangingPunct="1">
              <a:lnSpc>
                <a:spcPct val="80000"/>
              </a:lnSpc>
              <a:defRPr/>
            </a:pPr>
            <a:r>
              <a:rPr lang="ar-SA" sz="1000" smtClean="0"/>
              <a:t>در حلقه ایم با تو و چون حلقه بر دریم</a:t>
            </a:r>
            <a:r>
              <a:rPr lang="en-US" sz="1000" smtClean="0"/>
              <a:t> </a:t>
            </a:r>
          </a:p>
          <a:p>
            <a:pPr algn="r" rtl="1" eaLnBrk="1" hangingPunct="1">
              <a:lnSpc>
                <a:spcPct val="80000"/>
              </a:lnSpc>
              <a:defRPr/>
            </a:pPr>
            <a:endParaRPr lang="en-US" sz="1000" smtClean="0"/>
          </a:p>
          <a:p>
            <a:pPr algn="r" rtl="1" eaLnBrk="1" hangingPunct="1">
              <a:lnSpc>
                <a:spcPct val="80000"/>
              </a:lnSpc>
              <a:defRPr/>
            </a:pPr>
            <a:r>
              <a:rPr lang="ar-SA" sz="1000" smtClean="0"/>
              <a:t>از دشمنان برند شکایت به دوستان</a:t>
            </a:r>
            <a:r>
              <a:rPr lang="en-US" sz="1000" smtClean="0"/>
              <a:t> </a:t>
            </a:r>
          </a:p>
          <a:p>
            <a:pPr algn="r" rtl="1" eaLnBrk="1" hangingPunct="1">
              <a:lnSpc>
                <a:spcPct val="80000"/>
              </a:lnSpc>
              <a:defRPr/>
            </a:pPr>
            <a:endParaRPr lang="en-US" sz="1000" smtClean="0"/>
          </a:p>
          <a:p>
            <a:pPr algn="r" rtl="1" eaLnBrk="1" hangingPunct="1">
              <a:lnSpc>
                <a:spcPct val="80000"/>
              </a:lnSpc>
              <a:defRPr/>
            </a:pPr>
            <a:r>
              <a:rPr lang="ar-SA" sz="1000" smtClean="0"/>
              <a:t>چون دوست دشمن است شکایت کجا بریم؟</a:t>
            </a:r>
            <a:r>
              <a:rPr lang="en-US" sz="1000" smtClean="0"/>
              <a:t> </a:t>
            </a:r>
          </a:p>
        </p:txBody>
      </p:sp>
      <p:sp>
        <p:nvSpPr>
          <p:cNvPr id="18435" name="AutoShape 4">
            <a:hlinkClick r:id="" action="ppaction://hlinkshowjump?jump=nextslide"/>
          </p:cNvPr>
          <p:cNvSpPr>
            <a:spLocks noChangeArrowheads="1"/>
          </p:cNvSpPr>
          <p:nvPr/>
        </p:nvSpPr>
        <p:spPr bwMode="auto">
          <a:xfrm>
            <a:off x="8172450" y="6165850"/>
            <a:ext cx="433388" cy="360363"/>
          </a:xfrm>
          <a:prstGeom prst="rightArrow">
            <a:avLst>
              <a:gd name="adj1" fmla="val 50000"/>
              <a:gd name="adj2" fmla="val 3006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a-IR"/>
          </a:p>
        </p:txBody>
      </p:sp>
      <p:sp>
        <p:nvSpPr>
          <p:cNvPr id="18436" name="AutoShape 6">
            <a:hlinkClick r:id="" action="ppaction://hlinkshowjump?jump=previousslide"/>
          </p:cNvPr>
          <p:cNvSpPr>
            <a:spLocks noChangeArrowheads="1"/>
          </p:cNvSpPr>
          <p:nvPr/>
        </p:nvSpPr>
        <p:spPr bwMode="auto">
          <a:xfrm>
            <a:off x="539750" y="6165850"/>
            <a:ext cx="431800" cy="358775"/>
          </a:xfrm>
          <a:prstGeom prst="leftArrow">
            <a:avLst>
              <a:gd name="adj1" fmla="val 49556"/>
              <a:gd name="adj2" fmla="val 29994"/>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a-IR"/>
          </a:p>
        </p:txBody>
      </p:sp>
    </p:spTree>
  </p:cSld>
  <p:clrMapOvr>
    <a:masterClrMapping/>
  </p:clrMapOvr>
  <p:transition>
    <p:rand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457200" y="333375"/>
            <a:ext cx="8229600" cy="6191250"/>
          </a:xfrm>
        </p:spPr>
        <p:txBody>
          <a:bodyPr/>
          <a:lstStyle/>
          <a:p>
            <a:pPr algn="r" rtl="1" eaLnBrk="1" hangingPunct="1">
              <a:lnSpc>
                <a:spcPct val="80000"/>
              </a:lnSpc>
              <a:defRPr/>
            </a:pPr>
            <a:r>
              <a:rPr lang="ar-SA" sz="1600" smtClean="0"/>
              <a:t>طنز و ظرافت</a:t>
            </a:r>
            <a:r>
              <a:rPr lang="en-US" sz="1600" smtClean="0"/>
              <a:t> </a:t>
            </a:r>
          </a:p>
          <a:p>
            <a:pPr algn="r" rtl="1" eaLnBrk="1" hangingPunct="1">
              <a:lnSpc>
                <a:spcPct val="80000"/>
              </a:lnSpc>
              <a:defRPr/>
            </a:pPr>
            <a:endParaRPr lang="en-US" sz="1600" smtClean="0"/>
          </a:p>
          <a:p>
            <a:pPr algn="r" rtl="1" eaLnBrk="1" hangingPunct="1">
              <a:lnSpc>
                <a:spcPct val="80000"/>
              </a:lnSpc>
              <a:defRPr/>
            </a:pPr>
            <a:r>
              <a:rPr lang="ar-SA" sz="1600" smtClean="0"/>
              <a:t>طنز و ظرافت جایگاه ویژه ای در ساختار سبکی آثار سعدی دارد</a:t>
            </a:r>
            <a:r>
              <a:rPr lang="en-US" sz="1600" smtClean="0"/>
              <a:t>. </a:t>
            </a:r>
          </a:p>
          <a:p>
            <a:pPr algn="r" rtl="1" eaLnBrk="1" hangingPunct="1">
              <a:lnSpc>
                <a:spcPct val="80000"/>
              </a:lnSpc>
              <a:defRPr/>
            </a:pPr>
            <a:endParaRPr lang="en-US" sz="1600" smtClean="0"/>
          </a:p>
          <a:p>
            <a:pPr algn="r" rtl="1" eaLnBrk="1" hangingPunct="1">
              <a:lnSpc>
                <a:spcPct val="80000"/>
              </a:lnSpc>
              <a:defRPr/>
            </a:pPr>
            <a:r>
              <a:rPr lang="ar-SA" sz="1600" smtClean="0"/>
              <a:t>البته خاستگاه این طنز به نوع نگاه و تفکر این شاعر بزرگ بر می گردد. طنز سعدی، سرشار از روح حیات و سرزندگی است</a:t>
            </a:r>
            <a:r>
              <a:rPr lang="en-US" sz="1600" smtClean="0"/>
              <a:t>. </a:t>
            </a:r>
          </a:p>
          <a:p>
            <a:pPr algn="r" rtl="1" eaLnBrk="1" hangingPunct="1">
              <a:lnSpc>
                <a:spcPct val="80000"/>
              </a:lnSpc>
              <a:defRPr/>
            </a:pPr>
            <a:endParaRPr lang="en-US" sz="1600" smtClean="0"/>
          </a:p>
          <a:p>
            <a:pPr algn="r" rtl="1" eaLnBrk="1" hangingPunct="1">
              <a:lnSpc>
                <a:spcPct val="80000"/>
              </a:lnSpc>
              <a:defRPr/>
            </a:pPr>
            <a:r>
              <a:rPr lang="ar-SA" sz="1600" smtClean="0"/>
              <a:t>سعدی به یاری لحن طنز، خشکی را از کلام خود می گیرد و شور و حرکت را بدان باز می گرداند</a:t>
            </a:r>
            <a:r>
              <a:rPr lang="en-US" sz="1600" smtClean="0"/>
              <a:t>. </a:t>
            </a:r>
          </a:p>
          <a:p>
            <a:pPr algn="r" rtl="1" eaLnBrk="1" hangingPunct="1">
              <a:lnSpc>
                <a:spcPct val="80000"/>
              </a:lnSpc>
              <a:defRPr/>
            </a:pPr>
            <a:endParaRPr lang="en-US" sz="1600" smtClean="0"/>
          </a:p>
          <a:p>
            <a:pPr algn="r" rtl="1" eaLnBrk="1" hangingPunct="1">
              <a:lnSpc>
                <a:spcPct val="80000"/>
              </a:lnSpc>
              <a:defRPr/>
            </a:pPr>
            <a:r>
              <a:rPr lang="ar-SA" sz="1600" smtClean="0"/>
              <a:t>با همین طنز، تیغ کلامش را تیز و برنده و اثرگذار می کند</a:t>
            </a:r>
            <a:r>
              <a:rPr lang="en-US" sz="1600" smtClean="0"/>
              <a:t>. </a:t>
            </a:r>
          </a:p>
          <a:p>
            <a:pPr algn="r" rtl="1" eaLnBrk="1" hangingPunct="1">
              <a:lnSpc>
                <a:spcPct val="80000"/>
              </a:lnSpc>
              <a:defRPr/>
            </a:pPr>
            <a:endParaRPr lang="en-US" sz="1600" smtClean="0"/>
          </a:p>
          <a:p>
            <a:pPr algn="r" rtl="1" eaLnBrk="1" hangingPunct="1">
              <a:lnSpc>
                <a:spcPct val="80000"/>
              </a:lnSpc>
              <a:defRPr/>
            </a:pPr>
            <a:r>
              <a:rPr lang="ar-SA" sz="1600" smtClean="0"/>
              <a:t>طنز، نیش همراه با نوش است؛ زخمی در کنار مرهم. سالها بعد، لسان الغیب، حافظ شیرازی ابعاد عمیق دیگری به طنز شاعرانه بخشید و از آن در شعر خود استفاده ها برد</a:t>
            </a:r>
            <a:r>
              <a:rPr lang="en-US" sz="1600" smtClean="0"/>
              <a:t>: </a:t>
            </a:r>
          </a:p>
          <a:p>
            <a:pPr algn="r" rtl="1" eaLnBrk="1" hangingPunct="1">
              <a:lnSpc>
                <a:spcPct val="80000"/>
              </a:lnSpc>
              <a:defRPr/>
            </a:pPr>
            <a:endParaRPr lang="en-US" sz="1600" smtClean="0"/>
          </a:p>
          <a:p>
            <a:pPr algn="r" rtl="1" eaLnBrk="1" hangingPunct="1">
              <a:lnSpc>
                <a:spcPct val="80000"/>
              </a:lnSpc>
              <a:defRPr/>
            </a:pPr>
            <a:r>
              <a:rPr lang="ar-SA" sz="1600" smtClean="0"/>
              <a:t>با محتسب شهر بگویید که زنهار</a:t>
            </a:r>
            <a:r>
              <a:rPr lang="en-US" sz="1600" smtClean="0"/>
              <a:t> </a:t>
            </a:r>
          </a:p>
          <a:p>
            <a:pPr algn="r" rtl="1" eaLnBrk="1" hangingPunct="1">
              <a:lnSpc>
                <a:spcPct val="80000"/>
              </a:lnSpc>
              <a:defRPr/>
            </a:pPr>
            <a:endParaRPr lang="en-US" sz="1600" smtClean="0"/>
          </a:p>
          <a:p>
            <a:pPr algn="r" rtl="1" eaLnBrk="1" hangingPunct="1">
              <a:lnSpc>
                <a:spcPct val="80000"/>
              </a:lnSpc>
              <a:defRPr/>
            </a:pPr>
            <a:r>
              <a:rPr lang="ar-SA" sz="1600" smtClean="0"/>
              <a:t>در مجلس ما سنگ مینداز که جام است</a:t>
            </a:r>
            <a:r>
              <a:rPr lang="en-US" sz="1600" smtClean="0"/>
              <a:t> </a:t>
            </a:r>
          </a:p>
          <a:p>
            <a:pPr algn="r" rtl="1" eaLnBrk="1" hangingPunct="1">
              <a:lnSpc>
                <a:spcPct val="80000"/>
              </a:lnSpc>
              <a:defRPr/>
            </a:pPr>
            <a:endParaRPr lang="en-US" sz="1600" smtClean="0"/>
          </a:p>
          <a:p>
            <a:pPr algn="r" rtl="1" eaLnBrk="1" hangingPunct="1">
              <a:lnSpc>
                <a:spcPct val="80000"/>
              </a:lnSpc>
              <a:defRPr/>
            </a:pPr>
            <a:r>
              <a:rPr lang="ar-SA" sz="1600" smtClean="0"/>
              <a:t>یا</a:t>
            </a:r>
            <a:r>
              <a:rPr lang="en-US" sz="1600" smtClean="0"/>
              <a:t> </a:t>
            </a:r>
          </a:p>
          <a:p>
            <a:pPr algn="r" rtl="1" eaLnBrk="1" hangingPunct="1">
              <a:lnSpc>
                <a:spcPct val="80000"/>
              </a:lnSpc>
              <a:defRPr/>
            </a:pPr>
            <a:endParaRPr lang="en-US" sz="1600" smtClean="0"/>
          </a:p>
          <a:p>
            <a:pPr algn="r" rtl="1" eaLnBrk="1" hangingPunct="1">
              <a:lnSpc>
                <a:spcPct val="80000"/>
              </a:lnSpc>
              <a:defRPr/>
            </a:pPr>
            <a:r>
              <a:rPr lang="ar-SA" sz="1600" smtClean="0"/>
              <a:t>کسان عتاب کنندم که ترک عشق بگوی</a:t>
            </a:r>
            <a:r>
              <a:rPr lang="en-US" sz="1600" smtClean="0"/>
              <a:t> </a:t>
            </a:r>
          </a:p>
          <a:p>
            <a:pPr algn="r" rtl="1" eaLnBrk="1" hangingPunct="1">
              <a:lnSpc>
                <a:spcPct val="80000"/>
              </a:lnSpc>
              <a:defRPr/>
            </a:pPr>
            <a:endParaRPr lang="en-US" sz="1600" smtClean="0"/>
          </a:p>
          <a:p>
            <a:pPr algn="r" rtl="1" eaLnBrk="1" hangingPunct="1">
              <a:lnSpc>
                <a:spcPct val="80000"/>
              </a:lnSpc>
              <a:defRPr/>
            </a:pPr>
            <a:r>
              <a:rPr lang="ar-SA" sz="1600" smtClean="0"/>
              <a:t>به نقد اگر نکُشد عشقم، این سخن بکشد</a:t>
            </a:r>
            <a:r>
              <a:rPr lang="en-US" sz="1600" smtClean="0"/>
              <a:t> </a:t>
            </a:r>
          </a:p>
        </p:txBody>
      </p:sp>
      <p:sp>
        <p:nvSpPr>
          <p:cNvPr id="19459" name="AutoShape 4">
            <a:hlinkClick r:id="" action="ppaction://hlinkshowjump?jump=nextslide"/>
          </p:cNvPr>
          <p:cNvSpPr>
            <a:spLocks noChangeArrowheads="1"/>
          </p:cNvSpPr>
          <p:nvPr/>
        </p:nvSpPr>
        <p:spPr bwMode="auto">
          <a:xfrm>
            <a:off x="8172450" y="6165850"/>
            <a:ext cx="433388" cy="360363"/>
          </a:xfrm>
          <a:prstGeom prst="rightArrow">
            <a:avLst>
              <a:gd name="adj1" fmla="val 50000"/>
              <a:gd name="adj2" fmla="val 3006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a-IR"/>
          </a:p>
        </p:txBody>
      </p:sp>
      <p:sp>
        <p:nvSpPr>
          <p:cNvPr id="19460" name="AutoShape 6">
            <a:hlinkClick r:id="" action="ppaction://hlinkshowjump?jump=previousslide"/>
          </p:cNvPr>
          <p:cNvSpPr>
            <a:spLocks noChangeArrowheads="1"/>
          </p:cNvSpPr>
          <p:nvPr/>
        </p:nvSpPr>
        <p:spPr bwMode="auto">
          <a:xfrm>
            <a:off x="539750" y="6165850"/>
            <a:ext cx="431800" cy="358775"/>
          </a:xfrm>
          <a:prstGeom prst="leftArrow">
            <a:avLst>
              <a:gd name="adj1" fmla="val 49556"/>
              <a:gd name="adj2" fmla="val 29994"/>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a-IR"/>
          </a:p>
        </p:txBody>
      </p:sp>
    </p:spTree>
  </p:cSld>
  <p:clrMapOvr>
    <a:masterClrMapping/>
  </p:clrMapOvr>
  <p:transition>
    <p:rand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body" idx="1"/>
          </p:nvPr>
        </p:nvSpPr>
        <p:spPr>
          <a:xfrm>
            <a:off x="457200" y="333375"/>
            <a:ext cx="8229600" cy="6119813"/>
          </a:xfrm>
        </p:spPr>
        <p:txBody>
          <a:bodyPr/>
          <a:lstStyle/>
          <a:p>
            <a:pPr algn="r" rtl="1" eaLnBrk="1" hangingPunct="1">
              <a:lnSpc>
                <a:spcPct val="80000"/>
              </a:lnSpc>
              <a:defRPr/>
            </a:pPr>
            <a:r>
              <a:rPr lang="ar-SA" sz="1000" smtClean="0"/>
              <a:t>آثار سعدی</a:t>
            </a:r>
            <a:r>
              <a:rPr lang="en-US" sz="1000" smtClean="0"/>
              <a:t> </a:t>
            </a:r>
          </a:p>
          <a:p>
            <a:pPr algn="r" rtl="1" eaLnBrk="1" hangingPunct="1">
              <a:lnSpc>
                <a:spcPct val="80000"/>
              </a:lnSpc>
              <a:defRPr/>
            </a:pPr>
            <a:endParaRPr lang="en-US" sz="1000" smtClean="0"/>
          </a:p>
          <a:p>
            <a:pPr algn="r" rtl="1" eaLnBrk="1" hangingPunct="1">
              <a:lnSpc>
                <a:spcPct val="80000"/>
              </a:lnSpc>
              <a:defRPr/>
            </a:pPr>
            <a:r>
              <a:rPr lang="ar-SA" sz="1000" smtClean="0"/>
              <a:t>از سعدی آثار گوناگونی به نظم و نثر موجود است که عبارتند از</a:t>
            </a:r>
            <a:r>
              <a:rPr lang="en-US" sz="1000" smtClean="0"/>
              <a:t>: </a:t>
            </a:r>
          </a:p>
          <a:p>
            <a:pPr algn="r" rtl="1" eaLnBrk="1" hangingPunct="1">
              <a:lnSpc>
                <a:spcPct val="80000"/>
              </a:lnSpc>
              <a:defRPr/>
            </a:pPr>
            <a:endParaRPr lang="en-US" sz="1000" smtClean="0"/>
          </a:p>
          <a:p>
            <a:pPr algn="r" rtl="1" eaLnBrk="1" hangingPunct="1">
              <a:lnSpc>
                <a:spcPct val="80000"/>
              </a:lnSpc>
              <a:defRPr/>
            </a:pPr>
            <a:r>
              <a:rPr lang="en-US" sz="1000" smtClean="0"/>
              <a:t>1- </a:t>
            </a:r>
            <a:r>
              <a:rPr lang="ar-SA" sz="1000" smtClean="0"/>
              <a:t>بوستان یا سعدی نامه، که در واقع اولین اثر اوست و در سال 655 تمام شده است. گویا سعدی آن را در ایام سفر خود سروده و هم چون ارمغانی در سال ورود خود به وطن بر دوستانش عرضه کرده است</a:t>
            </a:r>
            <a:r>
              <a:rPr lang="en-US" sz="1000" smtClean="0"/>
              <a:t>. </a:t>
            </a:r>
          </a:p>
          <a:p>
            <a:pPr algn="r" rtl="1" eaLnBrk="1" hangingPunct="1">
              <a:lnSpc>
                <a:spcPct val="80000"/>
              </a:lnSpc>
              <a:defRPr/>
            </a:pPr>
            <a:endParaRPr lang="en-US" sz="1000" smtClean="0"/>
          </a:p>
          <a:p>
            <a:pPr algn="r" rtl="1" eaLnBrk="1" hangingPunct="1">
              <a:lnSpc>
                <a:spcPct val="80000"/>
              </a:lnSpc>
              <a:defRPr/>
            </a:pPr>
            <a:r>
              <a:rPr lang="ar-SA" sz="1000" smtClean="0"/>
              <a:t>موضوع این کتاب که از عالی ترین آثار قلم توانای سعدی و یکی از شاهکارهای شعر فارسی است، اخلاق و تربیت و سیاست و اجتماعیات است</a:t>
            </a:r>
            <a:r>
              <a:rPr lang="en-US" sz="1000" smtClean="0"/>
              <a:t>. </a:t>
            </a:r>
          </a:p>
          <a:p>
            <a:pPr algn="r" rtl="1" eaLnBrk="1" hangingPunct="1">
              <a:lnSpc>
                <a:spcPct val="80000"/>
              </a:lnSpc>
              <a:defRPr/>
            </a:pPr>
            <a:endParaRPr lang="en-US" sz="1000" smtClean="0"/>
          </a:p>
          <a:p>
            <a:pPr algn="r" rtl="1" eaLnBrk="1" hangingPunct="1">
              <a:lnSpc>
                <a:spcPct val="80000"/>
              </a:lnSpc>
              <a:defRPr/>
            </a:pPr>
            <a:r>
              <a:rPr lang="ar-SA" sz="1000" smtClean="0"/>
              <a:t>این کتاب ده بخش دارد به نام های: عدل، احسان، عشق، تواضع، رضا، ذکر، تربیت، شکر، توبه، مناجات و ختم کتاب</a:t>
            </a:r>
            <a:r>
              <a:rPr lang="en-US" sz="1000" smtClean="0"/>
              <a:t>. </a:t>
            </a:r>
          </a:p>
          <a:p>
            <a:pPr algn="r" rtl="1" eaLnBrk="1" hangingPunct="1">
              <a:lnSpc>
                <a:spcPct val="80000"/>
              </a:lnSpc>
              <a:defRPr/>
            </a:pPr>
            <a:endParaRPr lang="en-US" sz="1000" smtClean="0"/>
          </a:p>
          <a:p>
            <a:pPr algn="r" rtl="1" eaLnBrk="1" hangingPunct="1">
              <a:lnSpc>
                <a:spcPct val="80000"/>
              </a:lnSpc>
              <a:defRPr/>
            </a:pPr>
            <a:r>
              <a:rPr lang="ar-SA" sz="1000" smtClean="0"/>
              <a:t>سعدی این کتاب را که حدود چهارهزار بیت دارد به نام اتابک ابوبکر بن سعد کرده است</a:t>
            </a:r>
            <a:r>
              <a:rPr lang="en-US" sz="1000" smtClean="0"/>
              <a:t>. </a:t>
            </a:r>
          </a:p>
          <a:p>
            <a:pPr algn="r" rtl="1" eaLnBrk="1" hangingPunct="1">
              <a:lnSpc>
                <a:spcPct val="80000"/>
              </a:lnSpc>
              <a:defRPr/>
            </a:pPr>
            <a:endParaRPr lang="en-US" sz="1000" smtClean="0"/>
          </a:p>
          <a:p>
            <a:pPr algn="r" rtl="1" eaLnBrk="1" hangingPunct="1">
              <a:lnSpc>
                <a:spcPct val="80000"/>
              </a:lnSpc>
              <a:defRPr/>
            </a:pPr>
            <a:r>
              <a:rPr lang="en-US" sz="1000" smtClean="0"/>
              <a:t>2- </a:t>
            </a:r>
            <a:r>
              <a:rPr lang="ar-SA" sz="1000" smtClean="0"/>
              <a:t>گلستان، شاهکار نویسندگی و بلاغت فارسی است که سعدی آن را در سال 656 تألیف کرده است</a:t>
            </a:r>
            <a:r>
              <a:rPr lang="en-US" sz="1000" smtClean="0"/>
              <a:t>. </a:t>
            </a:r>
          </a:p>
          <a:p>
            <a:pPr algn="r" rtl="1" eaLnBrk="1" hangingPunct="1">
              <a:lnSpc>
                <a:spcPct val="80000"/>
              </a:lnSpc>
              <a:defRPr/>
            </a:pPr>
            <a:endParaRPr lang="en-US" sz="1000" smtClean="0"/>
          </a:p>
          <a:p>
            <a:pPr algn="r" rtl="1" eaLnBrk="1" hangingPunct="1">
              <a:lnSpc>
                <a:spcPct val="80000"/>
              </a:lnSpc>
              <a:defRPr/>
            </a:pPr>
            <a:r>
              <a:rPr lang="en-US" sz="1000" smtClean="0"/>
              <a:t>3- </a:t>
            </a:r>
            <a:r>
              <a:rPr lang="ar-SA" sz="1000" smtClean="0"/>
              <a:t>قصاید عربی، که حدود هفتصد بیت می شود و شامل موضوعات غنایی و مدح و اندرز و مرثیه است</a:t>
            </a:r>
            <a:r>
              <a:rPr lang="en-US" sz="1000" smtClean="0"/>
              <a:t>. </a:t>
            </a:r>
          </a:p>
          <a:p>
            <a:pPr algn="r" rtl="1" eaLnBrk="1" hangingPunct="1">
              <a:lnSpc>
                <a:spcPct val="80000"/>
              </a:lnSpc>
              <a:defRPr/>
            </a:pPr>
            <a:endParaRPr lang="en-US" sz="1000" smtClean="0"/>
          </a:p>
          <a:p>
            <a:pPr algn="r" rtl="1" eaLnBrk="1" hangingPunct="1">
              <a:lnSpc>
                <a:spcPct val="80000"/>
              </a:lnSpc>
              <a:defRPr/>
            </a:pPr>
            <a:r>
              <a:rPr lang="en-US" sz="1000" smtClean="0"/>
              <a:t>4- </a:t>
            </a:r>
            <a:r>
              <a:rPr lang="ar-SA" sz="1000" smtClean="0"/>
              <a:t>قصاید فارسی، در ستایش پروردگار و مدح و اندرز و نصیحت بزرگان و پادشاهان معاصر سعدی است</a:t>
            </a:r>
            <a:r>
              <a:rPr lang="en-US" sz="1000" smtClean="0"/>
              <a:t>. </a:t>
            </a:r>
          </a:p>
          <a:p>
            <a:pPr algn="r" rtl="1" eaLnBrk="1" hangingPunct="1">
              <a:lnSpc>
                <a:spcPct val="80000"/>
              </a:lnSpc>
              <a:defRPr/>
            </a:pPr>
            <a:endParaRPr lang="en-US" sz="1000" smtClean="0"/>
          </a:p>
          <a:p>
            <a:pPr algn="r" rtl="1" eaLnBrk="1" hangingPunct="1">
              <a:lnSpc>
                <a:spcPct val="80000"/>
              </a:lnSpc>
              <a:defRPr/>
            </a:pPr>
            <a:r>
              <a:rPr lang="en-US" sz="1000" smtClean="0"/>
              <a:t>5- </a:t>
            </a:r>
            <a:r>
              <a:rPr lang="ar-SA" sz="1000" smtClean="0"/>
              <a:t>مراثی، شامل چند قصیده بلند در رثای مستعصم بالله -آخرین خلیفه عباسی که به فرمان هلاکو کشته شد- و نیز مرثیه هایی برای چند تن از اتابکان فارس و وزرای آن زمان است</a:t>
            </a:r>
            <a:r>
              <a:rPr lang="en-US" sz="1000" smtClean="0"/>
              <a:t>. </a:t>
            </a:r>
          </a:p>
          <a:p>
            <a:pPr algn="r" rtl="1" eaLnBrk="1" hangingPunct="1">
              <a:lnSpc>
                <a:spcPct val="80000"/>
              </a:lnSpc>
              <a:defRPr/>
            </a:pPr>
            <a:endParaRPr lang="en-US" sz="1000" smtClean="0"/>
          </a:p>
          <a:p>
            <a:pPr algn="r" rtl="1" eaLnBrk="1" hangingPunct="1">
              <a:lnSpc>
                <a:spcPct val="80000"/>
              </a:lnSpc>
              <a:defRPr/>
            </a:pPr>
            <a:r>
              <a:rPr lang="en-US" sz="1000" smtClean="0"/>
              <a:t>6- </a:t>
            </a:r>
            <a:r>
              <a:rPr lang="ar-SA" sz="1000" smtClean="0"/>
              <a:t>ملمعات و مثلثات و ترجیعات: که شمال اشعاری در قالب های خاص مانند ترجیع بند و ... است</a:t>
            </a:r>
            <a:r>
              <a:rPr lang="en-US" sz="1000" smtClean="0"/>
              <a:t>. </a:t>
            </a:r>
          </a:p>
          <a:p>
            <a:pPr algn="r" rtl="1" eaLnBrk="1" hangingPunct="1">
              <a:lnSpc>
                <a:spcPct val="80000"/>
              </a:lnSpc>
              <a:defRPr/>
            </a:pPr>
            <a:endParaRPr lang="en-US" sz="1000" smtClean="0"/>
          </a:p>
          <a:p>
            <a:pPr algn="r" rtl="1" eaLnBrk="1" hangingPunct="1">
              <a:lnSpc>
                <a:spcPct val="80000"/>
              </a:lnSpc>
              <a:defRPr/>
            </a:pPr>
            <a:r>
              <a:rPr lang="en-US" sz="1000" smtClean="0"/>
              <a:t>7- </a:t>
            </a:r>
            <a:r>
              <a:rPr lang="ar-SA" sz="1000" smtClean="0"/>
              <a:t>غزلیات، که خود شامل چهار بخش است؛ طیبات، بدایع، خواتیم و غزلیات قدیم</a:t>
            </a:r>
            <a:r>
              <a:rPr lang="en-US" sz="1000" smtClean="0"/>
              <a:t>. </a:t>
            </a:r>
          </a:p>
          <a:p>
            <a:pPr algn="r" rtl="1" eaLnBrk="1" hangingPunct="1">
              <a:lnSpc>
                <a:spcPct val="80000"/>
              </a:lnSpc>
              <a:defRPr/>
            </a:pPr>
            <a:endParaRPr lang="en-US" sz="1000" smtClean="0"/>
          </a:p>
          <a:p>
            <a:pPr algn="r" rtl="1" eaLnBrk="1" hangingPunct="1">
              <a:lnSpc>
                <a:spcPct val="80000"/>
              </a:lnSpc>
              <a:defRPr/>
            </a:pPr>
            <a:r>
              <a:rPr lang="en-US" sz="1000" smtClean="0"/>
              <a:t>8- </a:t>
            </a:r>
            <a:r>
              <a:rPr lang="ar-SA" sz="1000" smtClean="0"/>
              <a:t>مجالس پنجگانه، این کتاب به نثر است و در بردارنده ی خطابه ها و سخنرانی های سعدی است</a:t>
            </a:r>
            <a:r>
              <a:rPr lang="en-US" sz="1000" smtClean="0"/>
              <a:t>. </a:t>
            </a:r>
          </a:p>
          <a:p>
            <a:pPr algn="r" rtl="1" eaLnBrk="1" hangingPunct="1">
              <a:lnSpc>
                <a:spcPct val="80000"/>
              </a:lnSpc>
              <a:defRPr/>
            </a:pPr>
            <a:endParaRPr lang="en-US" sz="1000" smtClean="0"/>
          </a:p>
          <a:p>
            <a:pPr algn="r" rtl="1" eaLnBrk="1" hangingPunct="1">
              <a:lnSpc>
                <a:spcPct val="80000"/>
              </a:lnSpc>
              <a:defRPr/>
            </a:pPr>
            <a:r>
              <a:rPr lang="ar-SA" sz="1000" smtClean="0"/>
              <a:t>هر چند موضوع آن ارشاد و نصیحت است اما از لحاظ جوهر نویسندگی به پای گلستان نمی رسد</a:t>
            </a:r>
            <a:r>
              <a:rPr lang="en-US" sz="1000" smtClean="0"/>
              <a:t>. </a:t>
            </a:r>
          </a:p>
          <a:p>
            <a:pPr algn="r" rtl="1" eaLnBrk="1" hangingPunct="1">
              <a:lnSpc>
                <a:spcPct val="80000"/>
              </a:lnSpc>
              <a:defRPr/>
            </a:pPr>
            <a:endParaRPr lang="en-US" sz="1000" smtClean="0"/>
          </a:p>
          <a:p>
            <a:pPr algn="r" rtl="1" eaLnBrk="1" hangingPunct="1">
              <a:lnSpc>
                <a:spcPct val="80000"/>
              </a:lnSpc>
              <a:defRPr/>
            </a:pPr>
            <a:r>
              <a:rPr lang="en-US" sz="1000" smtClean="0"/>
              <a:t>9- </a:t>
            </a:r>
            <a:r>
              <a:rPr lang="ar-SA" sz="1000" smtClean="0"/>
              <a:t>نصیحة الملوک، در پند و اخلاق و چندین رساله ی دیگر به نثر در موضوعات گوناگون</a:t>
            </a:r>
            <a:r>
              <a:rPr lang="en-US" sz="1000" smtClean="0"/>
              <a:t>. </a:t>
            </a:r>
          </a:p>
          <a:p>
            <a:pPr algn="r" rtl="1" eaLnBrk="1" hangingPunct="1">
              <a:lnSpc>
                <a:spcPct val="80000"/>
              </a:lnSpc>
              <a:defRPr/>
            </a:pPr>
            <a:endParaRPr lang="en-US" sz="1000" smtClean="0"/>
          </a:p>
          <a:p>
            <a:pPr algn="r" rtl="1" eaLnBrk="1" hangingPunct="1">
              <a:lnSpc>
                <a:spcPct val="80000"/>
              </a:lnSpc>
              <a:defRPr/>
            </a:pPr>
            <a:r>
              <a:rPr lang="en-US" sz="1000" smtClean="0"/>
              <a:t>10- </a:t>
            </a:r>
            <a:r>
              <a:rPr lang="ar-SA" sz="1000" smtClean="0"/>
              <a:t>صاحبیه، که مجموعه چند قطعه فارسی و عربی است و بیشتر آنها در ستایش شمس الدین صاحب دیوان جوینی وزیر دانشمند دوست عصر اتابکان است و به همین دلیل آن را "صاحبیه" نامیده است</a:t>
            </a:r>
            <a:r>
              <a:rPr lang="en-US" sz="1000" smtClean="0"/>
              <a:t>. </a:t>
            </a:r>
          </a:p>
          <a:p>
            <a:pPr algn="r" rtl="1" eaLnBrk="1" hangingPunct="1">
              <a:lnSpc>
                <a:spcPct val="80000"/>
              </a:lnSpc>
              <a:defRPr/>
            </a:pPr>
            <a:endParaRPr lang="en-US" sz="1000" smtClean="0"/>
          </a:p>
          <a:p>
            <a:pPr algn="r" rtl="1" eaLnBrk="1" hangingPunct="1">
              <a:lnSpc>
                <a:spcPct val="80000"/>
              </a:lnSpc>
              <a:defRPr/>
            </a:pPr>
            <a:r>
              <a:rPr lang="en-US" sz="1000" smtClean="0"/>
              <a:t>11- </a:t>
            </a:r>
            <a:r>
              <a:rPr lang="ar-SA" sz="1000" smtClean="0"/>
              <a:t>خبیثات، مجموعه ای است از اشعار هزل آمیز، که هر چند اغلب آنها خوشایند نیست ولی چند غزل و رباعی دارد که نمونه ای از لطیفه های آن دوران هستند و از این جهت قابل بررسی اند</a:t>
            </a:r>
            <a:r>
              <a:rPr lang="en-US" sz="1000" smtClean="0"/>
              <a:t>. </a:t>
            </a:r>
          </a:p>
          <a:p>
            <a:pPr algn="r" rtl="1" eaLnBrk="1" hangingPunct="1">
              <a:lnSpc>
                <a:spcPct val="80000"/>
              </a:lnSpc>
              <a:defRPr/>
            </a:pPr>
            <a:endParaRPr lang="en-US" sz="1000" smtClean="0"/>
          </a:p>
          <a:p>
            <a:pPr algn="r" rtl="1" eaLnBrk="1" hangingPunct="1">
              <a:lnSpc>
                <a:spcPct val="80000"/>
              </a:lnSpc>
              <a:defRPr/>
            </a:pPr>
            <a:r>
              <a:rPr lang="ar-SA" sz="1000" smtClean="0"/>
              <a:t>مجموعه ی این آثار "کلیات سعدی" نامیده می شود. که تحت همین عنوان بارها بارها چاپ شده است</a:t>
            </a:r>
            <a:r>
              <a:rPr lang="en-US" sz="1000" smtClean="0"/>
              <a:t>. </a:t>
            </a:r>
          </a:p>
          <a:p>
            <a:pPr algn="r" eaLnBrk="1" hangingPunct="1">
              <a:lnSpc>
                <a:spcPct val="80000"/>
              </a:lnSpc>
              <a:buFont typeface="Wingdings" panose="05000000000000000000" pitchFamily="2" charset="2"/>
              <a:buNone/>
              <a:defRPr/>
            </a:pPr>
            <a:endParaRPr lang="en-US" sz="1000" smtClean="0"/>
          </a:p>
        </p:txBody>
      </p:sp>
      <p:sp>
        <p:nvSpPr>
          <p:cNvPr id="20483" name="AutoShape 4">
            <a:hlinkClick r:id="" action="ppaction://hlinkshowjump?jump=nextslide"/>
          </p:cNvPr>
          <p:cNvSpPr>
            <a:spLocks noChangeArrowheads="1"/>
          </p:cNvSpPr>
          <p:nvPr/>
        </p:nvSpPr>
        <p:spPr bwMode="auto">
          <a:xfrm>
            <a:off x="8172450" y="6165850"/>
            <a:ext cx="433388" cy="360363"/>
          </a:xfrm>
          <a:prstGeom prst="rightArrow">
            <a:avLst>
              <a:gd name="adj1" fmla="val 50000"/>
              <a:gd name="adj2" fmla="val 3006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a-IR"/>
          </a:p>
        </p:txBody>
      </p:sp>
      <p:sp>
        <p:nvSpPr>
          <p:cNvPr id="20484" name="AutoShape 6">
            <a:hlinkClick r:id="" action="ppaction://hlinkshowjump?jump=previousslide"/>
          </p:cNvPr>
          <p:cNvSpPr>
            <a:spLocks noChangeArrowheads="1"/>
          </p:cNvSpPr>
          <p:nvPr/>
        </p:nvSpPr>
        <p:spPr bwMode="auto">
          <a:xfrm>
            <a:off x="539750" y="6165850"/>
            <a:ext cx="431800" cy="358775"/>
          </a:xfrm>
          <a:prstGeom prst="leftArrow">
            <a:avLst>
              <a:gd name="adj1" fmla="val 49556"/>
              <a:gd name="adj2" fmla="val 29994"/>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a-IR"/>
          </a:p>
        </p:txBody>
      </p:sp>
    </p:spTree>
  </p:cSld>
  <p:clrMapOvr>
    <a:masterClrMapping/>
  </p:clrMapOvr>
  <p:transition>
    <p:rand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a:xfrm>
            <a:off x="539750" y="333375"/>
            <a:ext cx="8229600" cy="6191250"/>
          </a:xfrm>
        </p:spPr>
        <p:txBody>
          <a:bodyPr/>
          <a:lstStyle/>
          <a:p>
            <a:pPr algn="r" rtl="1" eaLnBrk="1" hangingPunct="1">
              <a:lnSpc>
                <a:spcPct val="80000"/>
              </a:lnSpc>
              <a:defRPr/>
            </a:pPr>
            <a:r>
              <a:rPr lang="ar-SA" sz="1400" smtClean="0"/>
              <a:t>نمونه آثار</a:t>
            </a:r>
            <a:r>
              <a:rPr lang="en-US" sz="1400" smtClean="0"/>
              <a:t> </a:t>
            </a:r>
          </a:p>
          <a:p>
            <a:pPr algn="r" rtl="1" eaLnBrk="1" hangingPunct="1">
              <a:lnSpc>
                <a:spcPct val="80000"/>
              </a:lnSpc>
              <a:defRPr/>
            </a:pPr>
            <a:endParaRPr lang="en-US" sz="1400" smtClean="0"/>
          </a:p>
          <a:p>
            <a:pPr algn="r" rtl="1" eaLnBrk="1" hangingPunct="1">
              <a:lnSpc>
                <a:spcPct val="80000"/>
              </a:lnSpc>
              <a:defRPr/>
            </a:pPr>
            <a:r>
              <a:rPr lang="ar-SA" sz="1400" smtClean="0"/>
              <a:t>نمونه ی شعر از "بوستان</a:t>
            </a:r>
            <a:r>
              <a:rPr lang="en-US" sz="1400" smtClean="0"/>
              <a:t>" </a:t>
            </a:r>
          </a:p>
          <a:p>
            <a:pPr algn="r" rtl="1" eaLnBrk="1" hangingPunct="1">
              <a:lnSpc>
                <a:spcPct val="80000"/>
              </a:lnSpc>
              <a:defRPr/>
            </a:pPr>
            <a:endParaRPr lang="en-US" sz="1400" smtClean="0"/>
          </a:p>
          <a:p>
            <a:pPr algn="r" rtl="1" eaLnBrk="1" hangingPunct="1">
              <a:lnSpc>
                <a:spcPct val="80000"/>
              </a:lnSpc>
              <a:defRPr/>
            </a:pPr>
            <a:r>
              <a:rPr lang="ar-SA" sz="1400" smtClean="0"/>
              <a:t>سگی پای صحرانشینی گزید</a:t>
            </a:r>
            <a:r>
              <a:rPr lang="en-US" sz="1400" smtClean="0"/>
              <a:t> </a:t>
            </a:r>
          </a:p>
          <a:p>
            <a:pPr algn="r" rtl="1" eaLnBrk="1" hangingPunct="1">
              <a:lnSpc>
                <a:spcPct val="80000"/>
              </a:lnSpc>
              <a:defRPr/>
            </a:pPr>
            <a:r>
              <a:rPr lang="ar-SA" sz="1400" smtClean="0"/>
              <a:t>به خشمی که زهرش ز دندان چکید</a:t>
            </a:r>
            <a:r>
              <a:rPr lang="en-US" sz="1400" smtClean="0"/>
              <a:t> </a:t>
            </a:r>
          </a:p>
          <a:p>
            <a:pPr algn="r" rtl="1" eaLnBrk="1" hangingPunct="1">
              <a:lnSpc>
                <a:spcPct val="80000"/>
              </a:lnSpc>
              <a:defRPr/>
            </a:pPr>
            <a:endParaRPr lang="en-US" sz="1400" smtClean="0"/>
          </a:p>
          <a:p>
            <a:pPr algn="r" rtl="1" eaLnBrk="1" hangingPunct="1">
              <a:lnSpc>
                <a:spcPct val="80000"/>
              </a:lnSpc>
              <a:defRPr/>
            </a:pPr>
            <a:r>
              <a:rPr lang="ar-SA" sz="1400" smtClean="0"/>
              <a:t>شب از درد بیچاره خوابش نبرد</a:t>
            </a:r>
            <a:r>
              <a:rPr lang="en-US" sz="1400" smtClean="0"/>
              <a:t> </a:t>
            </a:r>
          </a:p>
          <a:p>
            <a:pPr algn="r" rtl="1" eaLnBrk="1" hangingPunct="1">
              <a:lnSpc>
                <a:spcPct val="80000"/>
              </a:lnSpc>
              <a:defRPr/>
            </a:pPr>
            <a:r>
              <a:rPr lang="ar-SA" sz="1400" smtClean="0"/>
              <a:t>به خیل اندرش دختری بود خورد</a:t>
            </a:r>
            <a:r>
              <a:rPr lang="en-US" sz="1400" smtClean="0"/>
              <a:t> </a:t>
            </a:r>
          </a:p>
          <a:p>
            <a:pPr algn="r" rtl="1" eaLnBrk="1" hangingPunct="1">
              <a:lnSpc>
                <a:spcPct val="80000"/>
              </a:lnSpc>
              <a:defRPr/>
            </a:pPr>
            <a:endParaRPr lang="en-US" sz="1400" smtClean="0"/>
          </a:p>
          <a:p>
            <a:pPr algn="r" rtl="1" eaLnBrk="1" hangingPunct="1">
              <a:lnSpc>
                <a:spcPct val="80000"/>
              </a:lnSpc>
              <a:defRPr/>
            </a:pPr>
            <a:r>
              <a:rPr lang="ar-SA" sz="1400" smtClean="0"/>
              <a:t>پدر را جفا کرد و تندی نمود</a:t>
            </a:r>
            <a:r>
              <a:rPr lang="en-US" sz="1400" smtClean="0"/>
              <a:t> </a:t>
            </a:r>
          </a:p>
          <a:p>
            <a:pPr algn="r" rtl="1" eaLnBrk="1" hangingPunct="1">
              <a:lnSpc>
                <a:spcPct val="80000"/>
              </a:lnSpc>
              <a:defRPr/>
            </a:pPr>
            <a:r>
              <a:rPr lang="ar-SA" sz="1400" smtClean="0"/>
              <a:t>که آخر تو را نیز دندان نبود؟</a:t>
            </a:r>
            <a:r>
              <a:rPr lang="en-US" sz="1400" smtClean="0"/>
              <a:t> </a:t>
            </a:r>
          </a:p>
          <a:p>
            <a:pPr algn="r" rtl="1" eaLnBrk="1" hangingPunct="1">
              <a:lnSpc>
                <a:spcPct val="80000"/>
              </a:lnSpc>
              <a:defRPr/>
            </a:pPr>
            <a:endParaRPr lang="en-US" sz="1400" smtClean="0"/>
          </a:p>
          <a:p>
            <a:pPr algn="r" rtl="1" eaLnBrk="1" hangingPunct="1">
              <a:lnSpc>
                <a:spcPct val="80000"/>
              </a:lnSpc>
              <a:defRPr/>
            </a:pPr>
            <a:r>
              <a:rPr lang="ar-SA" sz="1400" smtClean="0"/>
              <a:t>پس از گریه مرد پراگنده روز</a:t>
            </a:r>
            <a:r>
              <a:rPr lang="en-US" sz="1400" smtClean="0"/>
              <a:t> </a:t>
            </a:r>
          </a:p>
          <a:p>
            <a:pPr algn="r" rtl="1" eaLnBrk="1" hangingPunct="1">
              <a:lnSpc>
                <a:spcPct val="80000"/>
              </a:lnSpc>
              <a:defRPr/>
            </a:pPr>
            <a:r>
              <a:rPr lang="ar-SA" sz="1400" smtClean="0"/>
              <a:t>بخندید کای مامک دلفروز</a:t>
            </a:r>
            <a:r>
              <a:rPr lang="en-US" sz="1400" smtClean="0"/>
              <a:t> </a:t>
            </a:r>
          </a:p>
          <a:p>
            <a:pPr algn="r" rtl="1" eaLnBrk="1" hangingPunct="1">
              <a:lnSpc>
                <a:spcPct val="80000"/>
              </a:lnSpc>
              <a:defRPr/>
            </a:pPr>
            <a:endParaRPr lang="en-US" sz="1400" smtClean="0"/>
          </a:p>
          <a:p>
            <a:pPr algn="r" rtl="1" eaLnBrk="1" hangingPunct="1">
              <a:lnSpc>
                <a:spcPct val="80000"/>
              </a:lnSpc>
              <a:defRPr/>
            </a:pPr>
            <a:r>
              <a:rPr lang="ar-SA" sz="1400" smtClean="0"/>
              <a:t>مرا گر چه هم سلطنت بود بیش</a:t>
            </a:r>
            <a:r>
              <a:rPr lang="en-US" sz="1400" smtClean="0"/>
              <a:t> </a:t>
            </a:r>
          </a:p>
          <a:p>
            <a:pPr algn="r" rtl="1" eaLnBrk="1" hangingPunct="1">
              <a:lnSpc>
                <a:spcPct val="80000"/>
              </a:lnSpc>
              <a:defRPr/>
            </a:pPr>
            <a:r>
              <a:rPr lang="ar-SA" sz="1400" smtClean="0"/>
              <a:t>دریغ آمدم کام و دندان خویش</a:t>
            </a:r>
            <a:r>
              <a:rPr lang="en-US" sz="1400" smtClean="0"/>
              <a:t> </a:t>
            </a:r>
          </a:p>
          <a:p>
            <a:pPr algn="r" rtl="1" eaLnBrk="1" hangingPunct="1">
              <a:lnSpc>
                <a:spcPct val="80000"/>
              </a:lnSpc>
              <a:defRPr/>
            </a:pPr>
            <a:endParaRPr lang="en-US" sz="1400" smtClean="0"/>
          </a:p>
          <a:p>
            <a:pPr algn="r" rtl="1" eaLnBrk="1" hangingPunct="1">
              <a:lnSpc>
                <a:spcPct val="80000"/>
              </a:lnSpc>
              <a:defRPr/>
            </a:pPr>
            <a:r>
              <a:rPr lang="ar-SA" sz="1400" smtClean="0"/>
              <a:t>محالست اگر تیغ بر سر خورم</a:t>
            </a:r>
            <a:r>
              <a:rPr lang="en-US" sz="1400" smtClean="0"/>
              <a:t> </a:t>
            </a:r>
          </a:p>
          <a:p>
            <a:pPr algn="r" rtl="1" eaLnBrk="1" hangingPunct="1">
              <a:lnSpc>
                <a:spcPct val="80000"/>
              </a:lnSpc>
              <a:defRPr/>
            </a:pPr>
            <a:r>
              <a:rPr lang="ar-SA" sz="1400" smtClean="0"/>
              <a:t>که دندان به پای سگ اندربرم</a:t>
            </a:r>
            <a:r>
              <a:rPr lang="en-US" sz="1400" smtClean="0"/>
              <a:t> </a:t>
            </a:r>
          </a:p>
          <a:p>
            <a:pPr algn="r" rtl="1" eaLnBrk="1" hangingPunct="1">
              <a:lnSpc>
                <a:spcPct val="80000"/>
              </a:lnSpc>
              <a:defRPr/>
            </a:pPr>
            <a:endParaRPr lang="en-US" sz="1400" smtClean="0"/>
          </a:p>
          <a:p>
            <a:pPr algn="r" rtl="1" eaLnBrk="1" hangingPunct="1">
              <a:lnSpc>
                <a:spcPct val="80000"/>
              </a:lnSpc>
              <a:defRPr/>
            </a:pPr>
            <a:r>
              <a:rPr lang="ar-SA" sz="1400" smtClean="0"/>
              <a:t>توان کرد با ناکسان بدرگی</a:t>
            </a:r>
            <a:r>
              <a:rPr lang="en-US" sz="1400" smtClean="0"/>
              <a:t> </a:t>
            </a:r>
          </a:p>
          <a:p>
            <a:pPr algn="r" rtl="1" eaLnBrk="1" hangingPunct="1">
              <a:lnSpc>
                <a:spcPct val="80000"/>
              </a:lnSpc>
              <a:defRPr/>
            </a:pPr>
            <a:r>
              <a:rPr lang="ar-SA" sz="1400" smtClean="0"/>
              <a:t>ولیکن نباید ز مردم سگی</a:t>
            </a:r>
            <a:r>
              <a:rPr lang="en-US" sz="1000" smtClean="0"/>
              <a:t> </a:t>
            </a:r>
          </a:p>
          <a:p>
            <a:pPr algn="r" eaLnBrk="1" hangingPunct="1">
              <a:lnSpc>
                <a:spcPct val="80000"/>
              </a:lnSpc>
              <a:defRPr/>
            </a:pPr>
            <a:endParaRPr lang="en-US" sz="1000" smtClean="0"/>
          </a:p>
          <a:p>
            <a:pPr algn="r" eaLnBrk="1" hangingPunct="1">
              <a:lnSpc>
                <a:spcPct val="80000"/>
              </a:lnSpc>
              <a:buFont typeface="Wingdings" panose="05000000000000000000" pitchFamily="2" charset="2"/>
              <a:buNone/>
              <a:defRPr/>
            </a:pPr>
            <a:endParaRPr lang="en-US" sz="1000" smtClean="0"/>
          </a:p>
        </p:txBody>
      </p:sp>
      <p:sp>
        <p:nvSpPr>
          <p:cNvPr id="21507" name="AutoShape 4">
            <a:hlinkClick r:id="" action="ppaction://hlinkshowjump?jump=nextslide"/>
          </p:cNvPr>
          <p:cNvSpPr>
            <a:spLocks noChangeArrowheads="1"/>
          </p:cNvSpPr>
          <p:nvPr/>
        </p:nvSpPr>
        <p:spPr bwMode="auto">
          <a:xfrm>
            <a:off x="8172450" y="6165850"/>
            <a:ext cx="433388" cy="360363"/>
          </a:xfrm>
          <a:prstGeom prst="rightArrow">
            <a:avLst>
              <a:gd name="adj1" fmla="val 50000"/>
              <a:gd name="adj2" fmla="val 3006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a-IR"/>
          </a:p>
        </p:txBody>
      </p:sp>
      <p:sp>
        <p:nvSpPr>
          <p:cNvPr id="21508" name="AutoShape 6">
            <a:hlinkClick r:id="" action="ppaction://hlinkshowjump?jump=previousslide"/>
          </p:cNvPr>
          <p:cNvSpPr>
            <a:spLocks noChangeArrowheads="1"/>
          </p:cNvSpPr>
          <p:nvPr/>
        </p:nvSpPr>
        <p:spPr bwMode="auto">
          <a:xfrm>
            <a:off x="539750" y="6165850"/>
            <a:ext cx="431800" cy="358775"/>
          </a:xfrm>
          <a:prstGeom prst="leftArrow">
            <a:avLst>
              <a:gd name="adj1" fmla="val 49556"/>
              <a:gd name="adj2" fmla="val 29994"/>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a-IR"/>
          </a:p>
        </p:txBody>
      </p:sp>
    </p:spTree>
  </p:cSld>
  <p:clrMapOvr>
    <a:masterClrMapping/>
  </p:clrMapOvr>
  <p:transition>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179388" y="188913"/>
            <a:ext cx="8640762" cy="6335712"/>
          </a:xfrm>
        </p:spPr>
        <p:txBody>
          <a:bodyPr/>
          <a:lstStyle/>
          <a:p>
            <a:pPr eaLnBrk="1" hangingPunct="1">
              <a:lnSpc>
                <a:spcPct val="80000"/>
              </a:lnSpc>
              <a:defRPr/>
            </a:pPr>
            <a:endParaRPr lang="en-US" sz="2400" dirty="0" smtClean="0"/>
          </a:p>
          <a:p>
            <a:pPr eaLnBrk="1" hangingPunct="1">
              <a:lnSpc>
                <a:spcPct val="80000"/>
              </a:lnSpc>
              <a:defRPr/>
            </a:pPr>
            <a:endParaRPr lang="en-US" sz="2400" dirty="0" smtClean="0"/>
          </a:p>
          <a:p>
            <a:pPr algn="r" rtl="1" eaLnBrk="1" hangingPunct="1">
              <a:lnSpc>
                <a:spcPct val="80000"/>
              </a:lnSpc>
              <a:defRPr/>
            </a:pPr>
            <a:r>
              <a:rPr lang="ar-SA" b="1" dirty="0" smtClean="0">
                <a:cs typeface="B Nazanin" pitchFamily="2" charset="-78"/>
              </a:rPr>
              <a:t>شکر و سپاس و منت و عزت خدای را</a:t>
            </a:r>
            <a:endParaRPr lang="en-US" b="1" dirty="0" smtClean="0">
              <a:cs typeface="B Nazanin" pitchFamily="2" charset="-78"/>
            </a:endParaRPr>
          </a:p>
          <a:p>
            <a:pPr algn="r" rtl="1" eaLnBrk="1" hangingPunct="1">
              <a:lnSpc>
                <a:spcPct val="80000"/>
              </a:lnSpc>
              <a:defRPr/>
            </a:pPr>
            <a:r>
              <a:rPr lang="ar-SA" sz="2400" dirty="0" smtClean="0">
                <a:cs typeface="B Nazanin" pitchFamily="2" charset="-78"/>
              </a:rPr>
              <a:t>شکر و سپاس و منت و عزت خدای را </a:t>
            </a:r>
            <a:r>
              <a:rPr lang="en-US" sz="2400" dirty="0" smtClean="0">
                <a:cs typeface="B Nazanin" pitchFamily="2" charset="-78"/>
              </a:rPr>
              <a:t>          </a:t>
            </a:r>
            <a:r>
              <a:rPr lang="ar-SA" sz="2400" dirty="0" smtClean="0">
                <a:cs typeface="B Nazanin" pitchFamily="2" charset="-78"/>
              </a:rPr>
              <a:t>  پروردگار خلق و خداوند کبریا</a:t>
            </a:r>
            <a:r>
              <a:rPr lang="en-US" sz="2400" dirty="0" smtClean="0">
                <a:cs typeface="B Nazanin" pitchFamily="2" charset="-78"/>
              </a:rPr>
              <a:t>  </a:t>
            </a:r>
          </a:p>
          <a:p>
            <a:pPr algn="r" rtl="1" eaLnBrk="1" hangingPunct="1">
              <a:lnSpc>
                <a:spcPct val="80000"/>
              </a:lnSpc>
              <a:defRPr/>
            </a:pPr>
            <a:r>
              <a:rPr lang="ar-SA" sz="2400" dirty="0" smtClean="0">
                <a:cs typeface="B Nazanin" pitchFamily="2" charset="-78"/>
              </a:rPr>
              <a:t>دادار غیب دان و نگهدار آسمان  </a:t>
            </a:r>
            <a:r>
              <a:rPr lang="en-US" sz="2400" dirty="0" smtClean="0">
                <a:cs typeface="B Nazanin" pitchFamily="2" charset="-78"/>
              </a:rPr>
              <a:t>                </a:t>
            </a:r>
            <a:r>
              <a:rPr lang="ar-SA" sz="2400" dirty="0" smtClean="0">
                <a:cs typeface="B Nazanin" pitchFamily="2" charset="-78"/>
              </a:rPr>
              <a:t> رزاق بنده‌پرور و خلاق رهنما</a:t>
            </a:r>
            <a:r>
              <a:rPr lang="en-US" sz="2400" dirty="0" smtClean="0">
                <a:cs typeface="B Nazanin" pitchFamily="2" charset="-78"/>
              </a:rPr>
              <a:t>  </a:t>
            </a:r>
          </a:p>
          <a:p>
            <a:pPr algn="r" rtl="1" eaLnBrk="1" hangingPunct="1">
              <a:lnSpc>
                <a:spcPct val="80000"/>
              </a:lnSpc>
              <a:defRPr/>
            </a:pPr>
            <a:r>
              <a:rPr lang="ar-SA" sz="2400" dirty="0" smtClean="0">
                <a:cs typeface="B Nazanin" pitchFamily="2" charset="-78"/>
              </a:rPr>
              <a:t>اقرار می‌کند دو جهان بر یگانگیش  </a:t>
            </a:r>
            <a:r>
              <a:rPr lang="en-US" sz="2400" dirty="0" smtClean="0">
                <a:cs typeface="B Nazanin" pitchFamily="2" charset="-78"/>
              </a:rPr>
              <a:t>             </a:t>
            </a:r>
            <a:r>
              <a:rPr lang="ar-SA" sz="2400" dirty="0" smtClean="0">
                <a:cs typeface="B Nazanin" pitchFamily="2" charset="-78"/>
              </a:rPr>
              <a:t> یکتا و پشت عالمیان بر درش دو تا</a:t>
            </a:r>
            <a:r>
              <a:rPr lang="en-US" sz="2400" dirty="0" smtClean="0">
                <a:cs typeface="B Nazanin" pitchFamily="2" charset="-78"/>
              </a:rPr>
              <a:t>  </a:t>
            </a:r>
          </a:p>
          <a:p>
            <a:pPr algn="r" rtl="1" eaLnBrk="1" hangingPunct="1">
              <a:lnSpc>
                <a:spcPct val="80000"/>
              </a:lnSpc>
              <a:defRPr/>
            </a:pPr>
            <a:r>
              <a:rPr lang="ar-SA" sz="2400" dirty="0" smtClean="0">
                <a:cs typeface="B Nazanin" pitchFamily="2" charset="-78"/>
              </a:rPr>
              <a:t>گوهر ز سنگ خاره کند، لل از صدف </a:t>
            </a:r>
            <a:r>
              <a:rPr lang="en-US" sz="2400" dirty="0" smtClean="0">
                <a:cs typeface="B Nazanin" pitchFamily="2" charset="-78"/>
              </a:rPr>
              <a:t>           </a:t>
            </a:r>
            <a:r>
              <a:rPr lang="ar-SA" sz="2400" dirty="0" smtClean="0">
                <a:cs typeface="B Nazanin" pitchFamily="2" charset="-78"/>
              </a:rPr>
              <a:t>  فرزند آدم از گل و برگ گل از گیا</a:t>
            </a:r>
            <a:r>
              <a:rPr lang="en-US" sz="2400" dirty="0" smtClean="0">
                <a:cs typeface="B Nazanin" pitchFamily="2" charset="-78"/>
              </a:rPr>
              <a:t>  </a:t>
            </a:r>
          </a:p>
          <a:p>
            <a:pPr algn="r" rtl="1" eaLnBrk="1" hangingPunct="1">
              <a:lnSpc>
                <a:spcPct val="80000"/>
              </a:lnSpc>
              <a:defRPr/>
            </a:pPr>
            <a:r>
              <a:rPr lang="ar-SA" sz="2400" dirty="0" smtClean="0">
                <a:cs typeface="B Nazanin" pitchFamily="2" charset="-78"/>
              </a:rPr>
              <a:t>سبحان من یمیت و یحیی و لااله </a:t>
            </a:r>
            <a:r>
              <a:rPr lang="en-US" sz="2400" dirty="0" smtClean="0">
                <a:cs typeface="B Nazanin" pitchFamily="2" charset="-78"/>
              </a:rPr>
              <a:t>              </a:t>
            </a:r>
            <a:r>
              <a:rPr lang="ar-SA" sz="2400" dirty="0" smtClean="0">
                <a:cs typeface="B Nazanin" pitchFamily="2" charset="-78"/>
              </a:rPr>
              <a:t>  الا هوالذی خلق الارض والسما</a:t>
            </a:r>
            <a:r>
              <a:rPr lang="en-US" sz="2400" dirty="0" smtClean="0">
                <a:cs typeface="B Nazanin" pitchFamily="2" charset="-78"/>
              </a:rPr>
              <a:t>  </a:t>
            </a:r>
          </a:p>
          <a:p>
            <a:pPr algn="r" rtl="1" eaLnBrk="1" hangingPunct="1">
              <a:lnSpc>
                <a:spcPct val="80000"/>
              </a:lnSpc>
              <a:defRPr/>
            </a:pPr>
            <a:r>
              <a:rPr lang="ar-SA" sz="2400" dirty="0" smtClean="0">
                <a:cs typeface="B Nazanin" pitchFamily="2" charset="-78"/>
              </a:rPr>
              <a:t>باری، ز سنگ، چشمه‌ی آب آورد پدید  </a:t>
            </a:r>
            <a:r>
              <a:rPr lang="en-US" sz="2400" dirty="0" smtClean="0">
                <a:cs typeface="B Nazanin" pitchFamily="2" charset="-78"/>
              </a:rPr>
              <a:t>         </a:t>
            </a:r>
            <a:r>
              <a:rPr lang="ar-SA" sz="2400" dirty="0" smtClean="0">
                <a:cs typeface="B Nazanin" pitchFamily="2" charset="-78"/>
              </a:rPr>
              <a:t> باری از آب چشمه کند سنگ در شتا</a:t>
            </a:r>
            <a:r>
              <a:rPr lang="en-US" sz="2400" dirty="0" smtClean="0">
                <a:cs typeface="B Nazanin" pitchFamily="2" charset="-78"/>
              </a:rPr>
              <a:t>  </a:t>
            </a:r>
          </a:p>
          <a:p>
            <a:pPr algn="r" rtl="1" eaLnBrk="1" hangingPunct="1">
              <a:lnSpc>
                <a:spcPct val="80000"/>
              </a:lnSpc>
              <a:defRPr/>
            </a:pPr>
            <a:r>
              <a:rPr lang="ar-SA" sz="2400" dirty="0" smtClean="0">
                <a:cs typeface="B Nazanin" pitchFamily="2" charset="-78"/>
              </a:rPr>
              <a:t>گاهی به صنع ماشطه، بر روی خوب روز </a:t>
            </a:r>
            <a:r>
              <a:rPr lang="en-US" sz="2400" dirty="0" smtClean="0">
                <a:cs typeface="B Nazanin" pitchFamily="2" charset="-78"/>
              </a:rPr>
              <a:t>        </a:t>
            </a:r>
            <a:r>
              <a:rPr lang="ar-SA" sz="2400" dirty="0" smtClean="0">
                <a:cs typeface="B Nazanin" pitchFamily="2" charset="-78"/>
              </a:rPr>
              <a:t>  گلگونه‌ی شفق کند و سرمه‌ی دجا</a:t>
            </a:r>
            <a:r>
              <a:rPr lang="en-US" sz="2400" dirty="0" smtClean="0">
                <a:cs typeface="B Nazanin" pitchFamily="2" charset="-78"/>
              </a:rPr>
              <a:t>  </a:t>
            </a:r>
          </a:p>
          <a:p>
            <a:pPr algn="r" rtl="1" eaLnBrk="1" hangingPunct="1">
              <a:lnSpc>
                <a:spcPct val="80000"/>
              </a:lnSpc>
              <a:defRPr/>
            </a:pPr>
            <a:r>
              <a:rPr lang="ar-SA" sz="2400" dirty="0" smtClean="0">
                <a:cs typeface="B Nazanin" pitchFamily="2" charset="-78"/>
              </a:rPr>
              <a:t>دریای لطف اوست و گرنه سحاب کیست  </a:t>
            </a:r>
            <a:r>
              <a:rPr lang="en-US" sz="2400" dirty="0" smtClean="0">
                <a:cs typeface="B Nazanin" pitchFamily="2" charset="-78"/>
              </a:rPr>
              <a:t>       </a:t>
            </a:r>
            <a:r>
              <a:rPr lang="ar-SA" sz="2400" dirty="0" smtClean="0">
                <a:cs typeface="B Nazanin" pitchFamily="2" charset="-78"/>
              </a:rPr>
              <a:t> تا بر زمین مشرق و مغرب کند سخا</a:t>
            </a:r>
            <a:r>
              <a:rPr lang="en-US" sz="2400" dirty="0" smtClean="0">
                <a:cs typeface="B Nazanin" pitchFamily="2" charset="-78"/>
              </a:rPr>
              <a:t>  </a:t>
            </a:r>
          </a:p>
          <a:p>
            <a:pPr algn="r" rtl="1" eaLnBrk="1" hangingPunct="1">
              <a:lnSpc>
                <a:spcPct val="80000"/>
              </a:lnSpc>
              <a:defRPr/>
            </a:pPr>
            <a:r>
              <a:rPr lang="ar-SA" sz="2400" dirty="0" smtClean="0">
                <a:cs typeface="B Nazanin" pitchFamily="2" charset="-78"/>
              </a:rPr>
              <a:t>انشاتنا بلطفک یا صانع الوجود  </a:t>
            </a:r>
            <a:r>
              <a:rPr lang="en-US" sz="2400" dirty="0" smtClean="0">
                <a:cs typeface="B Nazanin" pitchFamily="2" charset="-78"/>
              </a:rPr>
              <a:t>                </a:t>
            </a:r>
            <a:r>
              <a:rPr lang="ar-SA" sz="2400" dirty="0" smtClean="0">
                <a:cs typeface="B Nazanin" pitchFamily="2" charset="-78"/>
              </a:rPr>
              <a:t> فاغفرلنا بفضلک یا سامع الدعا</a:t>
            </a:r>
            <a:r>
              <a:rPr lang="en-US" sz="2400" dirty="0" smtClean="0">
                <a:cs typeface="B Nazanin" pitchFamily="2" charset="-78"/>
              </a:rPr>
              <a:t>  </a:t>
            </a:r>
          </a:p>
          <a:p>
            <a:pPr algn="r" rtl="1" eaLnBrk="1" hangingPunct="1">
              <a:lnSpc>
                <a:spcPct val="80000"/>
              </a:lnSpc>
              <a:defRPr/>
            </a:pPr>
            <a:r>
              <a:rPr lang="ar-SA" sz="2400" dirty="0" smtClean="0">
                <a:cs typeface="B Nazanin" pitchFamily="2" charset="-78"/>
              </a:rPr>
              <a:t>ارباب شوق در طلبت بی‌دلند و هوش  </a:t>
            </a:r>
            <a:r>
              <a:rPr lang="en-US" sz="2400" dirty="0" smtClean="0">
                <a:cs typeface="B Nazanin" pitchFamily="2" charset="-78"/>
              </a:rPr>
              <a:t>          </a:t>
            </a:r>
            <a:r>
              <a:rPr lang="ar-SA" sz="2400" dirty="0" smtClean="0">
                <a:cs typeface="B Nazanin" pitchFamily="2" charset="-78"/>
              </a:rPr>
              <a:t> اصحاب فهم در صفتت بی‌سرند و پا</a:t>
            </a:r>
            <a:r>
              <a:rPr lang="en-US" sz="2400" dirty="0" smtClean="0">
                <a:cs typeface="B Nazanin" pitchFamily="2" charset="-78"/>
              </a:rPr>
              <a:t>  </a:t>
            </a:r>
          </a:p>
          <a:p>
            <a:pPr algn="r" rtl="1" eaLnBrk="1" hangingPunct="1">
              <a:lnSpc>
                <a:spcPct val="80000"/>
              </a:lnSpc>
              <a:defRPr/>
            </a:pPr>
            <a:r>
              <a:rPr lang="ar-SA" sz="2400" dirty="0" smtClean="0">
                <a:cs typeface="B Nazanin" pitchFamily="2" charset="-78"/>
              </a:rPr>
              <a:t>شبهای دوستان تو را انعم‌الصباح  </a:t>
            </a:r>
            <a:r>
              <a:rPr lang="en-US" sz="2400" dirty="0" smtClean="0">
                <a:cs typeface="B Nazanin" pitchFamily="2" charset="-78"/>
              </a:rPr>
              <a:t>              </a:t>
            </a:r>
            <a:r>
              <a:rPr lang="ar-SA" sz="2400" dirty="0" smtClean="0">
                <a:cs typeface="B Nazanin" pitchFamily="2" charset="-78"/>
              </a:rPr>
              <a:t> وان شب که بی تو روز کنند اظلم المسا</a:t>
            </a:r>
            <a:r>
              <a:rPr lang="en-US" sz="2400" dirty="0" smtClean="0">
                <a:cs typeface="B Nazanin" pitchFamily="2" charset="-78"/>
              </a:rPr>
              <a:t>  </a:t>
            </a:r>
          </a:p>
          <a:p>
            <a:pPr algn="r" rtl="1" eaLnBrk="1" hangingPunct="1">
              <a:lnSpc>
                <a:spcPct val="80000"/>
              </a:lnSpc>
              <a:defRPr/>
            </a:pPr>
            <a:r>
              <a:rPr lang="ar-SA" sz="2400" dirty="0" smtClean="0">
                <a:cs typeface="B Nazanin" pitchFamily="2" charset="-78"/>
              </a:rPr>
              <a:t>یاد تو روح‌پرور و وصف تو دلفریب </a:t>
            </a:r>
            <a:r>
              <a:rPr lang="en-US" sz="2400" dirty="0" smtClean="0">
                <a:cs typeface="B Nazanin" pitchFamily="2" charset="-78"/>
              </a:rPr>
              <a:t>             </a:t>
            </a:r>
            <a:r>
              <a:rPr lang="ar-SA" sz="2400" dirty="0" smtClean="0">
                <a:cs typeface="B Nazanin" pitchFamily="2" charset="-78"/>
              </a:rPr>
              <a:t>  نام تو غم‌زدای و کلام تو دلربا</a:t>
            </a:r>
            <a:r>
              <a:rPr lang="en-US" sz="2400" dirty="0" smtClean="0">
                <a:cs typeface="B Nazanin" pitchFamily="2" charset="-78"/>
              </a:rPr>
              <a:t>  </a:t>
            </a:r>
          </a:p>
          <a:p>
            <a:pPr algn="r" rtl="1" eaLnBrk="1" hangingPunct="1">
              <a:lnSpc>
                <a:spcPct val="80000"/>
              </a:lnSpc>
              <a:defRPr/>
            </a:pPr>
            <a:r>
              <a:rPr lang="ar-SA" sz="2400" dirty="0" smtClean="0">
                <a:cs typeface="B Nazanin" pitchFamily="2" charset="-78"/>
              </a:rPr>
              <a:t>بی‌سکه‌ی قبول تو، ضرب عمل دغل  </a:t>
            </a:r>
            <a:r>
              <a:rPr lang="en-US" sz="2400" dirty="0" smtClean="0">
                <a:cs typeface="B Nazanin" pitchFamily="2" charset="-78"/>
              </a:rPr>
              <a:t>           </a:t>
            </a:r>
            <a:r>
              <a:rPr lang="ar-SA" sz="2400" dirty="0" smtClean="0">
                <a:cs typeface="B Nazanin" pitchFamily="2" charset="-78"/>
              </a:rPr>
              <a:t> بی‌خاتم رضای تو، سعی امل هبا</a:t>
            </a:r>
            <a:r>
              <a:rPr lang="en-US" sz="2400" dirty="0" smtClean="0">
                <a:cs typeface="B Nazanin" pitchFamily="2" charset="-78"/>
              </a:rPr>
              <a:t>  </a:t>
            </a:r>
          </a:p>
          <a:p>
            <a:pPr algn="r" rtl="1" eaLnBrk="1" hangingPunct="1">
              <a:lnSpc>
                <a:spcPct val="80000"/>
              </a:lnSpc>
              <a:defRPr/>
            </a:pPr>
            <a:r>
              <a:rPr lang="ar-SA" sz="2400" dirty="0" smtClean="0">
                <a:cs typeface="B Nazanin" pitchFamily="2" charset="-78"/>
              </a:rPr>
              <a:t>جایی که تیغ قهر برآرد مهابتت  </a:t>
            </a:r>
            <a:r>
              <a:rPr lang="en-US" sz="2400" dirty="0" smtClean="0">
                <a:cs typeface="B Nazanin" pitchFamily="2" charset="-78"/>
              </a:rPr>
              <a:t>               </a:t>
            </a:r>
            <a:r>
              <a:rPr lang="ar-SA" sz="2400" dirty="0" smtClean="0">
                <a:cs typeface="B Nazanin" pitchFamily="2" charset="-78"/>
              </a:rPr>
              <a:t>ویران کند به سیل عرم جنت سبا</a:t>
            </a:r>
            <a:r>
              <a:rPr lang="en-US" sz="2400" dirty="0" smtClean="0">
                <a:cs typeface="B Nazanin" pitchFamily="2" charset="-78"/>
              </a:rPr>
              <a:t>  </a:t>
            </a:r>
          </a:p>
          <a:p>
            <a:pPr algn="r" rtl="1" eaLnBrk="1" hangingPunct="1">
              <a:lnSpc>
                <a:spcPct val="80000"/>
              </a:lnSpc>
              <a:defRPr/>
            </a:pPr>
            <a:r>
              <a:rPr lang="ar-SA" sz="2400" dirty="0" smtClean="0">
                <a:cs typeface="B Nazanin" pitchFamily="2" charset="-78"/>
              </a:rPr>
              <a:t>شاهان بر آستان جلالت نهاده سر </a:t>
            </a:r>
            <a:r>
              <a:rPr lang="en-US" sz="2400" dirty="0" smtClean="0">
                <a:cs typeface="B Nazanin" pitchFamily="2" charset="-78"/>
              </a:rPr>
              <a:t>             </a:t>
            </a:r>
            <a:r>
              <a:rPr lang="ar-SA" sz="2400" dirty="0" smtClean="0">
                <a:cs typeface="B Nazanin" pitchFamily="2" charset="-78"/>
              </a:rPr>
              <a:t>  گردنکشان مطاوع و کیخسروان گدا</a:t>
            </a:r>
            <a:r>
              <a:rPr lang="en-US" sz="2400" dirty="0" smtClean="0">
                <a:cs typeface="B Nazanin" pitchFamily="2" charset="-78"/>
              </a:rPr>
              <a:t>  </a:t>
            </a:r>
          </a:p>
          <a:p>
            <a:pPr algn="r" rtl="1" eaLnBrk="1" hangingPunct="1">
              <a:lnSpc>
                <a:spcPct val="80000"/>
              </a:lnSpc>
              <a:defRPr/>
            </a:pPr>
            <a:r>
              <a:rPr lang="ar-SA" sz="2400" dirty="0" smtClean="0">
                <a:cs typeface="B Nazanin" pitchFamily="2" charset="-78"/>
              </a:rPr>
              <a:t>گر جمله را عذاب کنی یا عطا دهی  </a:t>
            </a:r>
            <a:r>
              <a:rPr lang="en-US" sz="2400" dirty="0" smtClean="0">
                <a:cs typeface="B Nazanin" pitchFamily="2" charset="-78"/>
              </a:rPr>
              <a:t>            </a:t>
            </a:r>
            <a:r>
              <a:rPr lang="ar-SA" sz="2400" dirty="0" smtClean="0">
                <a:cs typeface="B Nazanin" pitchFamily="2" charset="-78"/>
              </a:rPr>
              <a:t> کس را مجال آن نه که آن چون و این چرا</a:t>
            </a:r>
            <a:r>
              <a:rPr lang="en-US" sz="2400" dirty="0" smtClean="0">
                <a:cs typeface="B Nazanin" pitchFamily="2" charset="-78"/>
              </a:rPr>
              <a:t>  </a:t>
            </a:r>
          </a:p>
          <a:p>
            <a:pPr algn="r" rtl="1" eaLnBrk="1" hangingPunct="1">
              <a:lnSpc>
                <a:spcPct val="80000"/>
              </a:lnSpc>
              <a:defRPr/>
            </a:pPr>
            <a:r>
              <a:rPr lang="ar-SA" sz="2400" dirty="0" smtClean="0">
                <a:cs typeface="B Nazanin" pitchFamily="2" charset="-78"/>
              </a:rPr>
              <a:t>در کمترین صنع تو مدهوش مانده‌ایم  </a:t>
            </a:r>
            <a:r>
              <a:rPr lang="en-US" sz="2400" dirty="0" smtClean="0">
                <a:cs typeface="B Nazanin" pitchFamily="2" charset="-78"/>
              </a:rPr>
              <a:t>          </a:t>
            </a:r>
            <a:r>
              <a:rPr lang="ar-SA" sz="2400" dirty="0" smtClean="0">
                <a:cs typeface="B Nazanin" pitchFamily="2" charset="-78"/>
              </a:rPr>
              <a:t> ما خود کجا و وصف خداوند آن کجا؟</a:t>
            </a:r>
            <a:r>
              <a:rPr lang="en-US" sz="2400" dirty="0" smtClean="0">
                <a:cs typeface="B Nazanin" pitchFamily="2" charset="-78"/>
              </a:rPr>
              <a:t>  </a:t>
            </a:r>
          </a:p>
          <a:p>
            <a:pPr algn="r" rtl="1" eaLnBrk="1" hangingPunct="1">
              <a:lnSpc>
                <a:spcPct val="80000"/>
              </a:lnSpc>
              <a:defRPr/>
            </a:pPr>
            <a:r>
              <a:rPr lang="ar-SA" sz="2400" dirty="0" smtClean="0">
                <a:cs typeface="B Nazanin" pitchFamily="2" charset="-78"/>
              </a:rPr>
              <a:t>خود دست و پای فهم و بلاغت کجا رسد </a:t>
            </a:r>
            <a:r>
              <a:rPr lang="en-US" sz="2400" dirty="0" smtClean="0">
                <a:cs typeface="B Nazanin" pitchFamily="2" charset="-78"/>
              </a:rPr>
              <a:t>       </a:t>
            </a:r>
            <a:r>
              <a:rPr lang="ar-SA" sz="2400" dirty="0" smtClean="0">
                <a:cs typeface="B Nazanin" pitchFamily="2" charset="-78"/>
              </a:rPr>
              <a:t>  تا در بحار وصف جلالت کند شنا؟</a:t>
            </a:r>
            <a:r>
              <a:rPr lang="en-US" sz="2400" dirty="0" smtClean="0">
                <a:cs typeface="B Nazanin" pitchFamily="2" charset="-78"/>
              </a:rPr>
              <a:t>  </a:t>
            </a:r>
          </a:p>
          <a:p>
            <a:pPr algn="r" rtl="1" eaLnBrk="1" hangingPunct="1">
              <a:lnSpc>
                <a:spcPct val="80000"/>
              </a:lnSpc>
              <a:defRPr/>
            </a:pPr>
            <a:r>
              <a:rPr lang="ar-SA" sz="2400" dirty="0" smtClean="0">
                <a:cs typeface="B Nazanin" pitchFamily="2" charset="-78"/>
              </a:rPr>
              <a:t>گاهی سموم قهر تو، همدست با خزان  </a:t>
            </a:r>
            <a:r>
              <a:rPr lang="en-US" sz="2400" dirty="0" smtClean="0">
                <a:cs typeface="B Nazanin" pitchFamily="2" charset="-78"/>
              </a:rPr>
              <a:t>         </a:t>
            </a:r>
            <a:r>
              <a:rPr lang="ar-SA" sz="2400" dirty="0" smtClean="0">
                <a:cs typeface="B Nazanin" pitchFamily="2" charset="-78"/>
              </a:rPr>
              <a:t> گاهی نسیم لطف تو، همراه با صبا</a:t>
            </a:r>
            <a:r>
              <a:rPr lang="en-US" sz="2400" dirty="0" smtClean="0">
                <a:cs typeface="B Nazanin" pitchFamily="2" charset="-78"/>
              </a:rPr>
              <a:t>  </a:t>
            </a:r>
          </a:p>
          <a:p>
            <a:pPr algn="r" rtl="1" eaLnBrk="1" hangingPunct="1">
              <a:lnSpc>
                <a:spcPct val="80000"/>
              </a:lnSpc>
              <a:defRPr/>
            </a:pPr>
            <a:r>
              <a:rPr lang="ar-SA" sz="2400" dirty="0" smtClean="0">
                <a:cs typeface="B Nazanin" pitchFamily="2" charset="-78"/>
              </a:rPr>
              <a:t>خواهندگان درگه بخشایش تواند </a:t>
            </a:r>
            <a:r>
              <a:rPr lang="en-US" sz="2400" dirty="0" smtClean="0">
                <a:cs typeface="B Nazanin" pitchFamily="2" charset="-78"/>
              </a:rPr>
              <a:t>              </a:t>
            </a:r>
            <a:r>
              <a:rPr lang="ar-SA" sz="2400" dirty="0" smtClean="0">
                <a:cs typeface="B Nazanin" pitchFamily="2" charset="-78"/>
              </a:rPr>
              <a:t>  سلطان در سرادق و درویش در عبا</a:t>
            </a:r>
            <a:r>
              <a:rPr lang="en-US" sz="2400" dirty="0" smtClean="0">
                <a:cs typeface="B Nazanin" pitchFamily="2" charset="-78"/>
              </a:rPr>
              <a:t>  </a:t>
            </a:r>
          </a:p>
          <a:p>
            <a:pPr algn="r" eaLnBrk="1" hangingPunct="1">
              <a:lnSpc>
                <a:spcPct val="80000"/>
              </a:lnSpc>
              <a:defRPr/>
            </a:pPr>
            <a:r>
              <a:rPr lang="en-US" sz="2400" dirty="0" smtClean="0"/>
              <a:t>.</a:t>
            </a:r>
          </a:p>
          <a:p>
            <a:pPr algn="r" eaLnBrk="1" hangingPunct="1">
              <a:lnSpc>
                <a:spcPct val="80000"/>
              </a:lnSpc>
              <a:defRPr/>
            </a:pPr>
            <a:endParaRPr lang="en-US" sz="1000" dirty="0" smtClean="0"/>
          </a:p>
          <a:p>
            <a:pPr algn="r" eaLnBrk="1" hangingPunct="1">
              <a:lnSpc>
                <a:spcPct val="80000"/>
              </a:lnSpc>
              <a:defRPr/>
            </a:pPr>
            <a:r>
              <a:rPr lang="en-US" sz="2400" dirty="0" smtClean="0"/>
              <a:t> </a:t>
            </a:r>
          </a:p>
          <a:p>
            <a:pPr algn="r" eaLnBrk="1" hangingPunct="1">
              <a:lnSpc>
                <a:spcPct val="80000"/>
              </a:lnSpc>
              <a:defRPr/>
            </a:pPr>
            <a:endParaRPr lang="en-US" sz="2400" dirty="0" smtClean="0"/>
          </a:p>
          <a:p>
            <a:pPr algn="r" eaLnBrk="1" hangingPunct="1">
              <a:lnSpc>
                <a:spcPct val="80000"/>
              </a:lnSpc>
              <a:defRPr/>
            </a:pPr>
            <a:endParaRPr lang="en-US" sz="1000" dirty="0" smtClean="0"/>
          </a:p>
        </p:txBody>
      </p:sp>
      <p:sp>
        <p:nvSpPr>
          <p:cNvPr id="4099" name="AutoShape 5">
            <a:hlinkClick r:id="" action="ppaction://hlinkshowjump?jump=nextslide"/>
          </p:cNvPr>
          <p:cNvSpPr>
            <a:spLocks noChangeArrowheads="1"/>
          </p:cNvSpPr>
          <p:nvPr/>
        </p:nvSpPr>
        <p:spPr bwMode="auto">
          <a:xfrm>
            <a:off x="8172450" y="6165850"/>
            <a:ext cx="433388" cy="360363"/>
          </a:xfrm>
          <a:prstGeom prst="rightArrow">
            <a:avLst>
              <a:gd name="adj1" fmla="val 50000"/>
              <a:gd name="adj2" fmla="val 3006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a-IR"/>
          </a:p>
        </p:txBody>
      </p:sp>
      <p:sp>
        <p:nvSpPr>
          <p:cNvPr id="4100" name="AutoShape 9">
            <a:hlinkClick r:id="" action="ppaction://hlinkshowjump?jump=previousslide"/>
          </p:cNvPr>
          <p:cNvSpPr>
            <a:spLocks noChangeArrowheads="1"/>
          </p:cNvSpPr>
          <p:nvPr/>
        </p:nvSpPr>
        <p:spPr bwMode="auto">
          <a:xfrm>
            <a:off x="539750" y="6165850"/>
            <a:ext cx="431800" cy="358775"/>
          </a:xfrm>
          <a:prstGeom prst="leftArrow">
            <a:avLst>
              <a:gd name="adj1" fmla="val 49556"/>
              <a:gd name="adj2" fmla="val 29994"/>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a-IR"/>
          </a:p>
        </p:txBody>
      </p:sp>
    </p:spTree>
  </p:cSld>
  <p:clrMapOvr>
    <a:masterClrMapping/>
  </p:clrMapOvr>
  <p:transition>
    <p:rand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body" idx="1"/>
          </p:nvPr>
        </p:nvSpPr>
        <p:spPr>
          <a:xfrm>
            <a:off x="468313" y="666750"/>
            <a:ext cx="8229600" cy="6191250"/>
          </a:xfrm>
        </p:spPr>
        <p:txBody>
          <a:bodyPr/>
          <a:lstStyle/>
          <a:p>
            <a:pPr algn="r" rtl="1" eaLnBrk="1" hangingPunct="1">
              <a:lnSpc>
                <a:spcPct val="80000"/>
              </a:lnSpc>
              <a:defRPr/>
            </a:pPr>
            <a:endParaRPr lang="en-US" sz="1400" smtClean="0"/>
          </a:p>
          <a:p>
            <a:pPr algn="r" rtl="1" eaLnBrk="1" hangingPunct="1">
              <a:lnSpc>
                <a:spcPct val="80000"/>
              </a:lnSpc>
              <a:defRPr/>
            </a:pPr>
            <a:r>
              <a:rPr lang="ar-SA" sz="2000" b="1" smtClean="0"/>
              <a:t>نمونه ای از غزل سعدی</a:t>
            </a:r>
            <a:r>
              <a:rPr lang="en-US" sz="1400" smtClean="0"/>
              <a:t> </a:t>
            </a:r>
          </a:p>
          <a:p>
            <a:pPr algn="r" rtl="1" eaLnBrk="1" hangingPunct="1">
              <a:lnSpc>
                <a:spcPct val="80000"/>
              </a:lnSpc>
              <a:defRPr/>
            </a:pPr>
            <a:endParaRPr lang="en-US" sz="1400" smtClean="0"/>
          </a:p>
          <a:p>
            <a:pPr algn="r" rtl="1" eaLnBrk="1" hangingPunct="1">
              <a:lnSpc>
                <a:spcPct val="80000"/>
              </a:lnSpc>
              <a:defRPr/>
            </a:pPr>
            <a:r>
              <a:rPr lang="ar-SA" sz="1400" smtClean="0"/>
              <a:t>شب عاشقان بی​دل چه شبی دراز باشد</a:t>
            </a:r>
            <a:r>
              <a:rPr lang="en-US" sz="1400" smtClean="0"/>
              <a:t> </a:t>
            </a:r>
          </a:p>
          <a:p>
            <a:pPr algn="r" rtl="1" eaLnBrk="1" hangingPunct="1">
              <a:lnSpc>
                <a:spcPct val="80000"/>
              </a:lnSpc>
              <a:defRPr/>
            </a:pPr>
            <a:endParaRPr lang="en-US" sz="1400" smtClean="0"/>
          </a:p>
          <a:p>
            <a:pPr algn="r" rtl="1" eaLnBrk="1" hangingPunct="1">
              <a:lnSpc>
                <a:spcPct val="80000"/>
              </a:lnSpc>
              <a:defRPr/>
            </a:pPr>
            <a:r>
              <a:rPr lang="ar-SA" sz="1400" smtClean="0"/>
              <a:t>تو بیا کز اول شب در صبح باز باشد</a:t>
            </a:r>
            <a:r>
              <a:rPr lang="en-US" sz="1400" smtClean="0"/>
              <a:t> </a:t>
            </a:r>
          </a:p>
          <a:p>
            <a:pPr algn="r" rtl="1" eaLnBrk="1" hangingPunct="1">
              <a:lnSpc>
                <a:spcPct val="80000"/>
              </a:lnSpc>
              <a:defRPr/>
            </a:pPr>
            <a:endParaRPr lang="en-US" sz="1400" smtClean="0"/>
          </a:p>
          <a:p>
            <a:pPr algn="r" rtl="1" eaLnBrk="1" hangingPunct="1">
              <a:lnSpc>
                <a:spcPct val="80000"/>
              </a:lnSpc>
              <a:defRPr/>
            </a:pPr>
            <a:r>
              <a:rPr lang="ar-SA" sz="1400" smtClean="0"/>
              <a:t>عجبست اگر توانم که سفر کنم ز دستت</a:t>
            </a:r>
            <a:r>
              <a:rPr lang="en-US" sz="1400" smtClean="0"/>
              <a:t> </a:t>
            </a:r>
          </a:p>
          <a:p>
            <a:pPr algn="r" rtl="1" eaLnBrk="1" hangingPunct="1">
              <a:lnSpc>
                <a:spcPct val="80000"/>
              </a:lnSpc>
              <a:defRPr/>
            </a:pPr>
            <a:endParaRPr lang="en-US" sz="1400" smtClean="0"/>
          </a:p>
          <a:p>
            <a:pPr algn="r" rtl="1" eaLnBrk="1" hangingPunct="1">
              <a:lnSpc>
                <a:spcPct val="80000"/>
              </a:lnSpc>
              <a:defRPr/>
            </a:pPr>
            <a:r>
              <a:rPr lang="ar-SA" sz="1400" smtClean="0"/>
              <a:t>به کجا رود کبوتر که اسیر باز باشد</a:t>
            </a:r>
            <a:r>
              <a:rPr lang="en-US" sz="1400" smtClean="0"/>
              <a:t> </a:t>
            </a:r>
          </a:p>
          <a:p>
            <a:pPr algn="r" rtl="1" eaLnBrk="1" hangingPunct="1">
              <a:lnSpc>
                <a:spcPct val="80000"/>
              </a:lnSpc>
              <a:defRPr/>
            </a:pPr>
            <a:endParaRPr lang="en-US" sz="1400" smtClean="0"/>
          </a:p>
          <a:p>
            <a:pPr algn="r" rtl="1" eaLnBrk="1" hangingPunct="1">
              <a:lnSpc>
                <a:spcPct val="80000"/>
              </a:lnSpc>
              <a:defRPr/>
            </a:pPr>
            <a:r>
              <a:rPr lang="ar-SA" sz="1400" smtClean="0"/>
              <a:t>ز محبتت نخواهم که نظر کنم به رویت</a:t>
            </a:r>
            <a:r>
              <a:rPr lang="en-US" sz="1400" smtClean="0"/>
              <a:t> </a:t>
            </a:r>
          </a:p>
          <a:p>
            <a:pPr algn="r" rtl="1" eaLnBrk="1" hangingPunct="1">
              <a:lnSpc>
                <a:spcPct val="80000"/>
              </a:lnSpc>
              <a:defRPr/>
            </a:pPr>
            <a:endParaRPr lang="en-US" sz="1400" smtClean="0"/>
          </a:p>
          <a:p>
            <a:pPr algn="r" rtl="1" eaLnBrk="1" hangingPunct="1">
              <a:lnSpc>
                <a:spcPct val="80000"/>
              </a:lnSpc>
              <a:defRPr/>
            </a:pPr>
            <a:r>
              <a:rPr lang="ar-SA" sz="1400" smtClean="0"/>
              <a:t>که محب صادق آنست که پاکباز باشد</a:t>
            </a:r>
            <a:r>
              <a:rPr lang="en-US" sz="1400" smtClean="0"/>
              <a:t> </a:t>
            </a:r>
          </a:p>
          <a:p>
            <a:pPr algn="r" rtl="1" eaLnBrk="1" hangingPunct="1">
              <a:lnSpc>
                <a:spcPct val="80000"/>
              </a:lnSpc>
              <a:defRPr/>
            </a:pPr>
            <a:endParaRPr lang="en-US" sz="1400" smtClean="0"/>
          </a:p>
          <a:p>
            <a:pPr algn="r" rtl="1" eaLnBrk="1" hangingPunct="1">
              <a:lnSpc>
                <a:spcPct val="80000"/>
              </a:lnSpc>
              <a:defRPr/>
            </a:pPr>
            <a:r>
              <a:rPr lang="ar-SA" sz="1400" smtClean="0"/>
              <a:t>به کرشمه عنایت نگهی به سوی ما کن</a:t>
            </a:r>
            <a:r>
              <a:rPr lang="en-US" sz="1400" smtClean="0"/>
              <a:t> </a:t>
            </a:r>
          </a:p>
          <a:p>
            <a:pPr algn="r" rtl="1" eaLnBrk="1" hangingPunct="1">
              <a:lnSpc>
                <a:spcPct val="80000"/>
              </a:lnSpc>
              <a:defRPr/>
            </a:pPr>
            <a:endParaRPr lang="en-US" sz="1400" smtClean="0"/>
          </a:p>
          <a:p>
            <a:pPr algn="r" rtl="1" eaLnBrk="1" hangingPunct="1">
              <a:lnSpc>
                <a:spcPct val="80000"/>
              </a:lnSpc>
              <a:defRPr/>
            </a:pPr>
            <a:r>
              <a:rPr lang="ar-SA" sz="1400" smtClean="0"/>
              <a:t>که دعای دردمندان ز سر نیاز باشد</a:t>
            </a:r>
            <a:r>
              <a:rPr lang="en-US" sz="1400" smtClean="0"/>
              <a:t> </a:t>
            </a:r>
          </a:p>
          <a:p>
            <a:pPr algn="r" eaLnBrk="1" hangingPunct="1">
              <a:lnSpc>
                <a:spcPct val="80000"/>
              </a:lnSpc>
              <a:defRPr/>
            </a:pPr>
            <a:endParaRPr lang="en-US" sz="1400" smtClean="0"/>
          </a:p>
          <a:p>
            <a:pPr eaLnBrk="1" hangingPunct="1">
              <a:lnSpc>
                <a:spcPct val="80000"/>
              </a:lnSpc>
              <a:defRPr/>
            </a:pPr>
            <a:endParaRPr lang="en-US" sz="1400" smtClean="0"/>
          </a:p>
        </p:txBody>
      </p:sp>
      <p:pic>
        <p:nvPicPr>
          <p:cNvPr id="22531" name="Picture 4" descr="show_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3" y="1212850"/>
            <a:ext cx="4424362" cy="298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2" name="AutoShape 7">
            <a:hlinkClick r:id="" action="ppaction://hlinkshowjump?jump=nextslide"/>
          </p:cNvPr>
          <p:cNvSpPr>
            <a:spLocks noChangeArrowheads="1"/>
          </p:cNvSpPr>
          <p:nvPr/>
        </p:nvSpPr>
        <p:spPr bwMode="auto">
          <a:xfrm>
            <a:off x="8172450" y="6165850"/>
            <a:ext cx="433388" cy="360363"/>
          </a:xfrm>
          <a:prstGeom prst="rightArrow">
            <a:avLst>
              <a:gd name="adj1" fmla="val 50000"/>
              <a:gd name="adj2" fmla="val 3006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a-IR"/>
          </a:p>
        </p:txBody>
      </p:sp>
      <p:sp>
        <p:nvSpPr>
          <p:cNvPr id="22533" name="AutoShape 9">
            <a:hlinkClick r:id="" action="ppaction://hlinkshowjump?jump=previousslide"/>
          </p:cNvPr>
          <p:cNvSpPr>
            <a:spLocks noChangeArrowheads="1"/>
          </p:cNvSpPr>
          <p:nvPr/>
        </p:nvSpPr>
        <p:spPr bwMode="auto">
          <a:xfrm>
            <a:off x="539750" y="6165850"/>
            <a:ext cx="431800" cy="358775"/>
          </a:xfrm>
          <a:prstGeom prst="leftArrow">
            <a:avLst>
              <a:gd name="adj1" fmla="val 49556"/>
              <a:gd name="adj2" fmla="val 29994"/>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a-IR"/>
          </a:p>
        </p:txBody>
      </p:sp>
    </p:spTree>
  </p:cSld>
  <p:clrMapOvr>
    <a:masterClrMapping/>
  </p:clrMapOvr>
  <p:transition>
    <p:rand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body" idx="1"/>
          </p:nvPr>
        </p:nvSpPr>
        <p:spPr>
          <a:xfrm>
            <a:off x="457200" y="333375"/>
            <a:ext cx="8229600" cy="6119813"/>
          </a:xfrm>
        </p:spPr>
        <p:txBody>
          <a:bodyPr/>
          <a:lstStyle/>
          <a:p>
            <a:pPr algn="r" rtl="1" eaLnBrk="1" hangingPunct="1">
              <a:lnSpc>
                <a:spcPct val="80000"/>
              </a:lnSpc>
              <a:defRPr/>
            </a:pPr>
            <a:r>
              <a:rPr lang="ar-SA" sz="1600" smtClean="0"/>
              <a:t>کلیات سعدی</a:t>
            </a:r>
            <a:endParaRPr lang="en-US" sz="1600" smtClean="0"/>
          </a:p>
          <a:p>
            <a:pPr algn="r" rtl="1" eaLnBrk="1" hangingPunct="1">
              <a:lnSpc>
                <a:spcPct val="80000"/>
              </a:lnSpc>
              <a:defRPr/>
            </a:pPr>
            <a:r>
              <a:rPr lang="en-US" sz="1600" smtClean="0"/>
              <a:t>«</a:t>
            </a:r>
            <a:r>
              <a:rPr lang="ar-SA" sz="1600" smtClean="0"/>
              <a:t>آن دو شاخ گاو اگر خر داشتی// یک شکم در آدمی نگذاشتی</a:t>
            </a:r>
            <a:r>
              <a:rPr lang="en-US" sz="1600" smtClean="0"/>
              <a:t>» </a:t>
            </a:r>
          </a:p>
          <a:p>
            <a:pPr algn="r" rtl="1" eaLnBrk="1" hangingPunct="1">
              <a:lnSpc>
                <a:spcPct val="80000"/>
              </a:lnSpc>
              <a:defRPr/>
            </a:pPr>
            <a:r>
              <a:rPr lang="en-US" sz="1600" smtClean="0"/>
              <a:t>«</a:t>
            </a:r>
            <a:r>
              <a:rPr lang="ar-SA" sz="1600" smtClean="0"/>
              <a:t>باآن‌که خصـومت نتوان کرد بساز// دستی که به‌دندان نتوان برد ببوس</a:t>
            </a:r>
            <a:r>
              <a:rPr lang="en-US" sz="1600" smtClean="0"/>
              <a:t>» </a:t>
            </a:r>
          </a:p>
          <a:p>
            <a:pPr algn="r" rtl="1" eaLnBrk="1" hangingPunct="1">
              <a:lnSpc>
                <a:spcPct val="80000"/>
              </a:lnSpc>
              <a:defRPr/>
            </a:pPr>
            <a:r>
              <a:rPr lang="en-US" sz="1600" smtClean="0"/>
              <a:t>«</a:t>
            </a:r>
            <a:r>
              <a:rPr lang="ar-SA" sz="1600" smtClean="0"/>
              <a:t>به اخلاق با هرکه بینی بساز// اگر زیردست است و گر سرفراز</a:t>
            </a:r>
            <a:r>
              <a:rPr lang="en-US" sz="1600" smtClean="0"/>
              <a:t>» </a:t>
            </a:r>
          </a:p>
          <a:p>
            <a:pPr algn="r" rtl="1" eaLnBrk="1" hangingPunct="1">
              <a:lnSpc>
                <a:spcPct val="80000"/>
              </a:lnSpc>
              <a:defRPr/>
            </a:pPr>
            <a:r>
              <a:rPr lang="en-US" sz="1600" smtClean="0"/>
              <a:t>«</a:t>
            </a:r>
            <a:r>
              <a:rPr lang="ar-SA" sz="1600" smtClean="0"/>
              <a:t>پارسا باش و نسبت از خود کن// پارسازادگی ادب نبود</a:t>
            </a:r>
            <a:r>
              <a:rPr lang="en-US" sz="1600" smtClean="0"/>
              <a:t>» </a:t>
            </a:r>
          </a:p>
          <a:p>
            <a:pPr algn="r" rtl="1" eaLnBrk="1" hangingPunct="1">
              <a:lnSpc>
                <a:spcPct val="80000"/>
              </a:lnSpc>
              <a:defRPr/>
            </a:pPr>
            <a:r>
              <a:rPr lang="en-US" sz="1600" smtClean="0"/>
              <a:t>«</a:t>
            </a:r>
            <a:r>
              <a:rPr lang="ar-SA" sz="1600" smtClean="0"/>
              <a:t>چو بینی که یاران نباشند یار// هزیمت ز میدان غنیمت شمار</a:t>
            </a:r>
            <a:r>
              <a:rPr lang="en-US" sz="1600" smtClean="0"/>
              <a:t>» </a:t>
            </a:r>
          </a:p>
          <a:p>
            <a:pPr algn="r" rtl="1" eaLnBrk="1" hangingPunct="1">
              <a:lnSpc>
                <a:spcPct val="80000"/>
              </a:lnSpc>
              <a:defRPr/>
            </a:pPr>
            <a:r>
              <a:rPr lang="en-US" sz="1600" smtClean="0"/>
              <a:t>«</a:t>
            </a:r>
            <a:r>
              <a:rPr lang="ar-SA" sz="1600" smtClean="0"/>
              <a:t>حکیمان گفته‌اند اگر آب حیات فروشند فی‌المثل به آبروی، دانا نخرد که مردن به علت به که زندگانی به مذلت» (گلستان</a:t>
            </a:r>
            <a:r>
              <a:rPr lang="en-US" sz="1600" smtClean="0"/>
              <a:t>) </a:t>
            </a:r>
          </a:p>
          <a:p>
            <a:pPr algn="r" rtl="1" eaLnBrk="1" hangingPunct="1">
              <a:lnSpc>
                <a:spcPct val="80000"/>
              </a:lnSpc>
              <a:defRPr/>
            </a:pPr>
            <a:r>
              <a:rPr lang="en-US" sz="1600" smtClean="0"/>
              <a:t>«</a:t>
            </a:r>
            <a:r>
              <a:rPr lang="ar-SA" sz="1600" smtClean="0"/>
              <a:t>دادار که برما در قسمـت بگشـاد// بنیاد جهان چنان که بایست نهاد// آن‌راکه نداد از سببی خالی نیست// دانست سرو به‌ خر نمی‌باید داد</a:t>
            </a:r>
            <a:r>
              <a:rPr lang="en-US" sz="1600" smtClean="0"/>
              <a:t>» </a:t>
            </a:r>
          </a:p>
          <a:p>
            <a:pPr algn="r" rtl="1" eaLnBrk="1" hangingPunct="1">
              <a:lnSpc>
                <a:spcPct val="80000"/>
              </a:lnSpc>
              <a:defRPr/>
            </a:pPr>
            <a:r>
              <a:rPr lang="en-US" sz="1600" smtClean="0"/>
              <a:t>«</a:t>
            </a:r>
            <a:r>
              <a:rPr lang="ar-SA" sz="1600" smtClean="0"/>
              <a:t>دل دوستان آزردن، مراد دشمنان برآوردن است</a:t>
            </a:r>
            <a:r>
              <a:rPr lang="en-US" sz="1600" smtClean="0"/>
              <a:t>.» </a:t>
            </a:r>
          </a:p>
          <a:p>
            <a:pPr algn="r" rtl="1" eaLnBrk="1" hangingPunct="1">
              <a:lnSpc>
                <a:spcPct val="80000"/>
              </a:lnSpc>
              <a:defRPr/>
            </a:pPr>
            <a:r>
              <a:rPr lang="en-US" sz="1600" smtClean="0"/>
              <a:t>«</a:t>
            </a:r>
            <a:r>
              <a:rPr lang="ar-SA" sz="1600" smtClean="0"/>
              <a:t>دنیا خوش است و مال عزیز است و تن شریف// لیکن رفیق بر همه چیزی مقدم است</a:t>
            </a:r>
            <a:r>
              <a:rPr lang="en-US" sz="1600" smtClean="0"/>
              <a:t>» </a:t>
            </a:r>
          </a:p>
          <a:p>
            <a:pPr algn="r" rtl="1" eaLnBrk="1" hangingPunct="1">
              <a:lnSpc>
                <a:spcPct val="80000"/>
              </a:lnSpc>
              <a:defRPr/>
            </a:pPr>
            <a:r>
              <a:rPr lang="en-US" sz="1600" smtClean="0"/>
              <a:t>«</a:t>
            </a:r>
            <a:r>
              <a:rPr lang="ar-SA" sz="1600" smtClean="0"/>
              <a:t>دوکس دشمن ملک و دینند یکی پادشاه بی حلم و دیگری زاهد بی علم</a:t>
            </a:r>
            <a:r>
              <a:rPr lang="en-US" sz="1600" smtClean="0"/>
              <a:t>» </a:t>
            </a:r>
          </a:p>
          <a:p>
            <a:pPr algn="r" rtl="1" eaLnBrk="1" hangingPunct="1">
              <a:lnSpc>
                <a:spcPct val="80000"/>
              </a:lnSpc>
              <a:defRPr/>
            </a:pPr>
            <a:r>
              <a:rPr lang="en-US" sz="1600" smtClean="0"/>
              <a:t>«</a:t>
            </a:r>
            <a:r>
              <a:rPr lang="ar-SA" sz="1600" smtClean="0"/>
              <a:t>رندی که بخورد و بدهد به از عابدی که روزه دارد و بنهد» (گلستان</a:t>
            </a:r>
            <a:r>
              <a:rPr lang="en-US" sz="1600" smtClean="0"/>
              <a:t>) </a:t>
            </a:r>
          </a:p>
          <a:p>
            <a:pPr algn="r" rtl="1" eaLnBrk="1" hangingPunct="1">
              <a:lnSpc>
                <a:spcPct val="80000"/>
              </a:lnSpc>
              <a:defRPr/>
            </a:pPr>
            <a:r>
              <a:rPr lang="en-US" sz="1600" smtClean="0"/>
              <a:t>«</a:t>
            </a:r>
            <a:r>
              <a:rPr lang="ar-SA" sz="1600" smtClean="0"/>
              <a:t>سخن در میان دو دشمن چنان گوی که چون دوست گردند شرم‌زده نگردی</a:t>
            </a:r>
            <a:r>
              <a:rPr lang="en-US" sz="1600" smtClean="0"/>
              <a:t>!» </a:t>
            </a:r>
          </a:p>
          <a:p>
            <a:pPr algn="r" rtl="1" eaLnBrk="1" hangingPunct="1">
              <a:lnSpc>
                <a:spcPct val="80000"/>
              </a:lnSpc>
              <a:defRPr/>
            </a:pPr>
            <a:r>
              <a:rPr lang="en-US" sz="1600" smtClean="0"/>
              <a:t>«</a:t>
            </a:r>
            <a:r>
              <a:rPr lang="ar-SA" sz="1600" smtClean="0"/>
              <a:t>گر بمیری و دشمنان بخورند// به که محتاج دوستان باشی</a:t>
            </a:r>
            <a:r>
              <a:rPr lang="en-US" sz="1600" smtClean="0"/>
              <a:t>» </a:t>
            </a:r>
          </a:p>
          <a:p>
            <a:pPr algn="r" rtl="1" eaLnBrk="1" hangingPunct="1">
              <a:lnSpc>
                <a:spcPct val="80000"/>
              </a:lnSpc>
              <a:defRPr/>
            </a:pPr>
            <a:r>
              <a:rPr lang="en-US" sz="1600" smtClean="0"/>
              <a:t>«</a:t>
            </a:r>
            <a:r>
              <a:rPr lang="ar-SA" sz="1600" smtClean="0"/>
              <a:t>گرد نام پدر چه‌می‌گردی// پدر خویش باش اگر مردی</a:t>
            </a:r>
            <a:r>
              <a:rPr lang="en-US" sz="1600" smtClean="0"/>
              <a:t>» </a:t>
            </a:r>
          </a:p>
          <a:p>
            <a:pPr algn="r" rtl="1" eaLnBrk="1" hangingPunct="1">
              <a:lnSpc>
                <a:spcPct val="80000"/>
              </a:lnSpc>
              <a:defRPr/>
            </a:pPr>
            <a:r>
              <a:rPr lang="en-US" sz="1600" smtClean="0"/>
              <a:t>«</a:t>
            </a:r>
            <a:r>
              <a:rPr lang="ar-SA" sz="1600" smtClean="0"/>
              <a:t>مکن ترک تازی، بکن ترک آز// به‌قدر گلیمت بکن پا دراز</a:t>
            </a:r>
            <a:r>
              <a:rPr lang="en-US" sz="1600" smtClean="0"/>
              <a:t>» </a:t>
            </a:r>
          </a:p>
          <a:p>
            <a:pPr algn="r" rtl="1" eaLnBrk="1" hangingPunct="1">
              <a:lnSpc>
                <a:spcPct val="80000"/>
              </a:lnSpc>
              <a:defRPr/>
            </a:pPr>
            <a:r>
              <a:rPr lang="en-US" sz="1600" smtClean="0"/>
              <a:t>«</a:t>
            </a:r>
            <a:r>
              <a:rPr lang="ar-SA" sz="1600" smtClean="0"/>
              <a:t>نان خود با تره و دوغ زنـی// به، که بر خوان شه آروغ زنی</a:t>
            </a:r>
            <a:r>
              <a:rPr lang="en-US" sz="1600" smtClean="0"/>
              <a:t>» </a:t>
            </a:r>
          </a:p>
          <a:p>
            <a:pPr algn="r" rtl="1" eaLnBrk="1" hangingPunct="1">
              <a:lnSpc>
                <a:spcPct val="80000"/>
              </a:lnSpc>
              <a:defRPr/>
            </a:pPr>
            <a:r>
              <a:rPr lang="en-US" sz="1600" smtClean="0"/>
              <a:t>«</a:t>
            </a:r>
            <a:r>
              <a:rPr lang="ar-SA" sz="1600" smtClean="0"/>
              <a:t>نظر کن در این موی باریک سـر// که باریک‌بینند اهل نظـر// چو تنهاست از رشته‌ای کم‌ترست// چو پر شد ز زنجیر محکم‌ترست</a:t>
            </a:r>
            <a:r>
              <a:rPr lang="en-US" sz="1600" smtClean="0"/>
              <a:t>» </a:t>
            </a:r>
          </a:p>
          <a:p>
            <a:pPr algn="r" rtl="1" eaLnBrk="1" hangingPunct="1">
              <a:lnSpc>
                <a:spcPct val="80000"/>
              </a:lnSpc>
              <a:defRPr/>
            </a:pPr>
            <a:r>
              <a:rPr lang="en-US" sz="1600" smtClean="0"/>
              <a:t>«</a:t>
            </a:r>
            <a:r>
              <a:rPr lang="ar-SA" sz="1600" smtClean="0"/>
              <a:t>نه در هر سخن بحث کردن رواست// خطای بزرگان گرفتن خطاست</a:t>
            </a:r>
            <a:r>
              <a:rPr lang="en-US" sz="1600" smtClean="0"/>
              <a:t>» </a:t>
            </a:r>
          </a:p>
          <a:p>
            <a:pPr algn="r" rtl="1" eaLnBrk="1" hangingPunct="1">
              <a:lnSpc>
                <a:spcPct val="80000"/>
              </a:lnSpc>
              <a:defRPr/>
            </a:pPr>
            <a:r>
              <a:rPr lang="en-US" sz="1600" smtClean="0"/>
              <a:t>«</a:t>
            </a:r>
            <a:r>
              <a:rPr lang="ar-SA" sz="1600" smtClean="0"/>
              <a:t>هرکه را در خاک غربت پای در گل ماند، ماند// گو دگر در خواب خوش بینی دیار خویش را</a:t>
            </a:r>
            <a:r>
              <a:rPr lang="en-US" sz="1600" smtClean="0"/>
              <a:t>» </a:t>
            </a:r>
          </a:p>
          <a:p>
            <a:pPr algn="r" rtl="1" eaLnBrk="1" hangingPunct="1">
              <a:lnSpc>
                <a:spcPct val="80000"/>
              </a:lnSpc>
              <a:defRPr/>
            </a:pPr>
            <a:r>
              <a:rPr lang="en-US" sz="1600" smtClean="0"/>
              <a:t>«</a:t>
            </a:r>
            <a:r>
              <a:rPr lang="ar-SA" sz="1600" smtClean="0"/>
              <a:t>هرکه را زر در ترازوست، زور در بازوست</a:t>
            </a:r>
            <a:r>
              <a:rPr lang="en-US" sz="1600" smtClean="0"/>
              <a:t>.» </a:t>
            </a:r>
          </a:p>
        </p:txBody>
      </p:sp>
      <p:sp>
        <p:nvSpPr>
          <p:cNvPr id="23555" name="AutoShape 4">
            <a:hlinkClick r:id="" action="ppaction://hlinkshowjump?jump=nextslide"/>
          </p:cNvPr>
          <p:cNvSpPr>
            <a:spLocks noChangeArrowheads="1"/>
          </p:cNvSpPr>
          <p:nvPr/>
        </p:nvSpPr>
        <p:spPr bwMode="auto">
          <a:xfrm>
            <a:off x="8172450" y="6165850"/>
            <a:ext cx="433388" cy="360363"/>
          </a:xfrm>
          <a:prstGeom prst="rightArrow">
            <a:avLst>
              <a:gd name="adj1" fmla="val 50000"/>
              <a:gd name="adj2" fmla="val 3006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a-IR"/>
          </a:p>
        </p:txBody>
      </p:sp>
      <p:sp>
        <p:nvSpPr>
          <p:cNvPr id="23556" name="AutoShape 6">
            <a:hlinkClick r:id="" action="ppaction://hlinkshowjump?jump=previousslide"/>
          </p:cNvPr>
          <p:cNvSpPr>
            <a:spLocks noChangeArrowheads="1"/>
          </p:cNvSpPr>
          <p:nvPr/>
        </p:nvSpPr>
        <p:spPr bwMode="auto">
          <a:xfrm>
            <a:off x="539750" y="6165850"/>
            <a:ext cx="431800" cy="358775"/>
          </a:xfrm>
          <a:prstGeom prst="leftArrow">
            <a:avLst>
              <a:gd name="adj1" fmla="val 49556"/>
              <a:gd name="adj2" fmla="val 29994"/>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a-IR"/>
          </a:p>
        </p:txBody>
      </p:sp>
    </p:spTree>
  </p:cSld>
  <p:clrMapOvr>
    <a:masterClrMapping/>
  </p:clrMapOvr>
  <p:transition>
    <p:rand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type="body" idx="1"/>
          </p:nvPr>
        </p:nvSpPr>
        <p:spPr>
          <a:xfrm>
            <a:off x="457200" y="260350"/>
            <a:ext cx="8229600" cy="6192838"/>
          </a:xfrm>
        </p:spPr>
        <p:txBody>
          <a:bodyPr/>
          <a:lstStyle/>
          <a:p>
            <a:pPr algn="r" rtl="1" eaLnBrk="1" hangingPunct="1">
              <a:lnSpc>
                <a:spcPct val="80000"/>
              </a:lnSpc>
              <a:defRPr/>
            </a:pPr>
            <a:endParaRPr lang="en-US" sz="1400" smtClean="0"/>
          </a:p>
          <a:p>
            <a:pPr algn="r" rtl="1" eaLnBrk="1" hangingPunct="1">
              <a:lnSpc>
                <a:spcPct val="80000"/>
              </a:lnSpc>
              <a:defRPr/>
            </a:pPr>
            <a:r>
              <a:rPr lang="ar-SA" sz="1400" smtClean="0"/>
              <a:t>درباره سعدی</a:t>
            </a:r>
            <a:endParaRPr lang="en-US" sz="1400" smtClean="0"/>
          </a:p>
          <a:p>
            <a:pPr algn="r" rtl="1" eaLnBrk="1" hangingPunct="1">
              <a:lnSpc>
                <a:spcPct val="80000"/>
              </a:lnSpc>
              <a:defRPr/>
            </a:pPr>
            <a:r>
              <a:rPr lang="en-US" sz="1400" smtClean="0"/>
              <a:t>«</a:t>
            </a:r>
            <a:r>
              <a:rPr lang="ar-SA" sz="1400" smtClean="0"/>
              <a:t>از سعدی مشهورسخن، شعر روان جوی// کو کعبه فضل است و دلش چشمه زمزم</a:t>
            </a:r>
            <a:r>
              <a:rPr lang="en-US" sz="1400" smtClean="0"/>
              <a:t>» </a:t>
            </a:r>
          </a:p>
          <a:p>
            <a:pPr algn="r" rtl="1" eaLnBrk="1" hangingPunct="1">
              <a:lnSpc>
                <a:spcPct val="80000"/>
              </a:lnSpc>
              <a:defRPr/>
            </a:pPr>
            <a:r>
              <a:rPr lang="ar-SA" sz="1400" smtClean="0"/>
              <a:t>مجد همگر، معاصر سعدی</a:t>
            </a:r>
            <a:r>
              <a:rPr lang="en-US" sz="1400" smtClean="0"/>
              <a:t> </a:t>
            </a:r>
          </a:p>
          <a:p>
            <a:pPr algn="r" rtl="1" eaLnBrk="1" hangingPunct="1">
              <a:lnSpc>
                <a:spcPct val="80000"/>
              </a:lnSpc>
              <a:defRPr/>
            </a:pPr>
            <a:r>
              <a:rPr lang="en-US" sz="1400" smtClean="0"/>
              <a:t>«</a:t>
            </a:r>
            <a:r>
              <a:rPr lang="ar-SA" sz="1400" smtClean="0"/>
              <a:t>استاد سخن سعدی است نزد همه کس اما// دارد غزل حافظ طرز سخن خواجو</a:t>
            </a:r>
            <a:r>
              <a:rPr lang="en-US" sz="1400" smtClean="0"/>
              <a:t>» </a:t>
            </a:r>
          </a:p>
          <a:p>
            <a:pPr algn="r" rtl="1" eaLnBrk="1" hangingPunct="1">
              <a:lnSpc>
                <a:spcPct val="80000"/>
              </a:lnSpc>
              <a:defRPr/>
            </a:pPr>
            <a:r>
              <a:rPr lang="ar-SA" sz="1400" smtClean="0"/>
              <a:t>حافظ</a:t>
            </a:r>
            <a:r>
              <a:rPr lang="en-US" sz="1400" smtClean="0"/>
              <a:t> </a:t>
            </a:r>
          </a:p>
          <a:p>
            <a:pPr algn="r" rtl="1" eaLnBrk="1" hangingPunct="1">
              <a:lnSpc>
                <a:spcPct val="80000"/>
              </a:lnSpc>
              <a:defRPr/>
            </a:pPr>
            <a:r>
              <a:rPr lang="en-US" sz="1400" smtClean="0"/>
              <a:t>«</a:t>
            </a:r>
            <a:r>
              <a:rPr lang="ar-SA" sz="1400" smtClean="0"/>
              <a:t>به‌جای سخن، گر به تو جان فرستم// چنان دان که زیره به کرمان فرستم</a:t>
            </a:r>
            <a:r>
              <a:rPr lang="en-US" sz="1400" smtClean="0"/>
              <a:t>» </a:t>
            </a:r>
          </a:p>
          <a:p>
            <a:pPr algn="r" rtl="1" eaLnBrk="1" hangingPunct="1">
              <a:lnSpc>
                <a:spcPct val="80000"/>
              </a:lnSpc>
              <a:defRPr/>
            </a:pPr>
            <a:r>
              <a:rPr lang="ar-SA" sz="1400" smtClean="0"/>
              <a:t>سیف فرغانی، معاصر سعدی</a:t>
            </a:r>
            <a:r>
              <a:rPr lang="en-US" sz="1400" smtClean="0"/>
              <a:t> </a:t>
            </a:r>
          </a:p>
          <a:p>
            <a:pPr algn="r" rtl="1" eaLnBrk="1" hangingPunct="1">
              <a:lnSpc>
                <a:spcPct val="80000"/>
              </a:lnSpc>
              <a:defRPr/>
            </a:pPr>
            <a:r>
              <a:rPr lang="en-US" sz="1400" smtClean="0"/>
              <a:t>«</a:t>
            </a:r>
            <a:r>
              <a:rPr lang="ar-SA" sz="1400" smtClean="0"/>
              <a:t>حدیث شعر من گفتن، به پیش طبع چون آبت// به آتشگاه زردشت است خاکستر فرستادن// بَرِ ِ آن جوهری بردن چنین شعر آن‌چنان باشد// که دست‌افزار جولاهان بَرِ ِ زرگر فرستادن</a:t>
            </a:r>
            <a:r>
              <a:rPr lang="en-US" sz="1400" smtClean="0"/>
              <a:t>» </a:t>
            </a:r>
          </a:p>
          <a:p>
            <a:pPr algn="r" rtl="1" eaLnBrk="1" hangingPunct="1">
              <a:lnSpc>
                <a:spcPct val="80000"/>
              </a:lnSpc>
              <a:defRPr/>
            </a:pPr>
            <a:r>
              <a:rPr lang="ar-SA" sz="1400" smtClean="0"/>
              <a:t>سیف فرغانی معاصر سعدی</a:t>
            </a:r>
            <a:r>
              <a:rPr lang="en-US" sz="1400" smtClean="0"/>
              <a:t> </a:t>
            </a:r>
          </a:p>
          <a:p>
            <a:pPr algn="r" rtl="1" eaLnBrk="1" hangingPunct="1">
              <a:lnSpc>
                <a:spcPct val="80000"/>
              </a:lnSpc>
              <a:defRPr/>
            </a:pPr>
            <a:r>
              <a:rPr lang="en-US" sz="1400" smtClean="0"/>
              <a:t>«</a:t>
            </a:r>
            <a:r>
              <a:rPr lang="ar-SA" sz="1400" smtClean="0"/>
              <a:t>ما گرچه به نطق، طوطی خوش نفسیم// بر شِکّرِ گفته‌های سعدی مگسیم// در شیوه شاعری به اجماع امم// هرگز من و سعدی به امامی نرسیم</a:t>
            </a:r>
            <a:r>
              <a:rPr lang="en-US" sz="1400" smtClean="0"/>
              <a:t>» </a:t>
            </a:r>
          </a:p>
          <a:p>
            <a:pPr algn="r" rtl="1" eaLnBrk="1" hangingPunct="1">
              <a:lnSpc>
                <a:spcPct val="80000"/>
              </a:lnSpc>
              <a:defRPr/>
            </a:pPr>
            <a:r>
              <a:rPr lang="ar-SA" sz="1400" smtClean="0"/>
              <a:t>مجد همگر، معاصر سعدی</a:t>
            </a:r>
            <a:r>
              <a:rPr lang="en-US" sz="1400" smtClean="0"/>
              <a:t> </a:t>
            </a:r>
          </a:p>
          <a:p>
            <a:pPr algn="r" rtl="1" eaLnBrk="1" hangingPunct="1">
              <a:lnSpc>
                <a:spcPct val="80000"/>
              </a:lnSpc>
              <a:defRPr/>
            </a:pPr>
            <a:r>
              <a:rPr lang="en-US" sz="1400" smtClean="0"/>
              <a:t>«</a:t>
            </a:r>
            <a:r>
              <a:rPr lang="ar-SA" sz="1400" smtClean="0"/>
              <a:t>مدح سعدی نگفته بیتی چند// طوطی نطق را زبان بگرفت</a:t>
            </a:r>
            <a:r>
              <a:rPr lang="en-US" sz="1400" smtClean="0"/>
              <a:t>» </a:t>
            </a:r>
          </a:p>
          <a:p>
            <a:pPr algn="r" rtl="1" eaLnBrk="1" hangingPunct="1">
              <a:lnSpc>
                <a:spcPct val="80000"/>
              </a:lnSpc>
              <a:defRPr/>
            </a:pPr>
            <a:r>
              <a:rPr lang="ar-SA" sz="1400" smtClean="0"/>
              <a:t>سیف فرغانی معاصر سعدی</a:t>
            </a:r>
            <a:r>
              <a:rPr lang="en-US" sz="1400" smtClean="0"/>
              <a:t> </a:t>
            </a:r>
          </a:p>
          <a:p>
            <a:pPr algn="r" rtl="1" eaLnBrk="1" hangingPunct="1">
              <a:lnSpc>
                <a:spcPct val="80000"/>
              </a:lnSpc>
              <a:defRPr/>
            </a:pPr>
            <a:r>
              <a:rPr lang="en-US" sz="1400" smtClean="0"/>
              <a:t>«</a:t>
            </a:r>
            <a:r>
              <a:rPr lang="ar-SA" sz="1400" smtClean="0"/>
              <a:t>نوبت سعدی که مبادا کهن// شرم نداری که بگویی سخن</a:t>
            </a:r>
            <a:r>
              <a:rPr lang="en-US" sz="1400" smtClean="0"/>
              <a:t>» </a:t>
            </a:r>
          </a:p>
          <a:p>
            <a:pPr algn="r" rtl="1" eaLnBrk="1" hangingPunct="1">
              <a:lnSpc>
                <a:spcPct val="80000"/>
              </a:lnSpc>
              <a:defRPr/>
            </a:pPr>
            <a:r>
              <a:rPr lang="ar-SA" sz="1400" smtClean="0"/>
              <a:t>امیرخسرو دهلوی</a:t>
            </a:r>
            <a:r>
              <a:rPr lang="en-US" sz="1400" smtClean="0"/>
              <a:t> </a:t>
            </a:r>
          </a:p>
          <a:p>
            <a:pPr algn="r" rtl="1" eaLnBrk="1" hangingPunct="1">
              <a:lnSpc>
                <a:spcPct val="80000"/>
              </a:lnSpc>
              <a:defRPr/>
            </a:pPr>
            <a:r>
              <a:rPr lang="en-US" sz="1400" smtClean="0"/>
              <a:t>«</a:t>
            </a:r>
            <a:r>
              <a:rPr lang="ar-SA" sz="1400" smtClean="0"/>
              <a:t>ور تو را شهرت سعدی نبود نقصی نیست// حاجتی نیست در اسلام اذان را به منار</a:t>
            </a:r>
            <a:r>
              <a:rPr lang="en-US" sz="1400" smtClean="0"/>
              <a:t>» </a:t>
            </a:r>
          </a:p>
          <a:p>
            <a:pPr algn="r" rtl="1" eaLnBrk="1" hangingPunct="1">
              <a:lnSpc>
                <a:spcPct val="80000"/>
              </a:lnSpc>
              <a:defRPr/>
            </a:pPr>
            <a:r>
              <a:rPr lang="ar-SA" sz="1400" smtClean="0"/>
              <a:t>سیف فرغانی معاصر سعدی</a:t>
            </a:r>
            <a:r>
              <a:rPr lang="en-US" sz="1400" smtClean="0"/>
              <a:t> </a:t>
            </a:r>
          </a:p>
          <a:p>
            <a:pPr algn="r" rtl="1" eaLnBrk="1" hangingPunct="1">
              <a:lnSpc>
                <a:spcPct val="80000"/>
              </a:lnSpc>
              <a:defRPr/>
            </a:pPr>
            <a:r>
              <a:rPr lang="en-US" sz="1400" smtClean="0"/>
              <a:t>«</a:t>
            </a:r>
            <a:r>
              <a:rPr lang="ar-SA" sz="1400" smtClean="0"/>
              <a:t>یکی گفت امامی امام هری را// ز سعدی فزون یافته مجد همگر// در این ماجرا چیست رای تو گفتم// ستمگر بود مجد همگر ستمگر</a:t>
            </a:r>
            <a:r>
              <a:rPr lang="en-US" sz="1400" smtClean="0"/>
              <a:t>» </a:t>
            </a:r>
          </a:p>
          <a:p>
            <a:pPr algn="r" rtl="1" eaLnBrk="1" hangingPunct="1">
              <a:lnSpc>
                <a:spcPct val="80000"/>
              </a:lnSpc>
              <a:defRPr/>
            </a:pPr>
            <a:r>
              <a:rPr lang="ar-SA" sz="1400" smtClean="0"/>
              <a:t>آذر بیگدلی</a:t>
            </a:r>
            <a:r>
              <a:rPr lang="en-US" sz="1400" smtClean="0"/>
              <a:t> </a:t>
            </a:r>
          </a:p>
        </p:txBody>
      </p:sp>
      <p:sp>
        <p:nvSpPr>
          <p:cNvPr id="24579" name="AutoShape 4">
            <a:hlinkClick r:id="" action="ppaction://hlinkshowjump?jump=nextslide"/>
          </p:cNvPr>
          <p:cNvSpPr>
            <a:spLocks noChangeArrowheads="1"/>
          </p:cNvSpPr>
          <p:nvPr/>
        </p:nvSpPr>
        <p:spPr bwMode="auto">
          <a:xfrm>
            <a:off x="8172450" y="6165850"/>
            <a:ext cx="433388" cy="360363"/>
          </a:xfrm>
          <a:prstGeom prst="rightArrow">
            <a:avLst>
              <a:gd name="adj1" fmla="val 50000"/>
              <a:gd name="adj2" fmla="val 3006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a-IR"/>
          </a:p>
        </p:txBody>
      </p:sp>
      <p:sp>
        <p:nvSpPr>
          <p:cNvPr id="24580" name="AutoShape 6">
            <a:hlinkClick r:id="" action="ppaction://hlinkshowjump?jump=previousslide"/>
          </p:cNvPr>
          <p:cNvSpPr>
            <a:spLocks noChangeArrowheads="1"/>
          </p:cNvSpPr>
          <p:nvPr/>
        </p:nvSpPr>
        <p:spPr bwMode="auto">
          <a:xfrm>
            <a:off x="539750" y="6165850"/>
            <a:ext cx="431800" cy="358775"/>
          </a:xfrm>
          <a:prstGeom prst="leftArrow">
            <a:avLst>
              <a:gd name="adj1" fmla="val 49556"/>
              <a:gd name="adj2" fmla="val 29994"/>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a-IR"/>
          </a:p>
        </p:txBody>
      </p:sp>
    </p:spTree>
  </p:cSld>
  <p:clrMapOvr>
    <a:masterClrMapping/>
  </p:clrMapOvr>
  <p:transition>
    <p:rand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body" idx="1"/>
          </p:nvPr>
        </p:nvSpPr>
        <p:spPr>
          <a:xfrm>
            <a:off x="457200" y="188913"/>
            <a:ext cx="8229600" cy="6192837"/>
          </a:xfrm>
        </p:spPr>
        <p:txBody>
          <a:bodyPr/>
          <a:lstStyle/>
          <a:p>
            <a:pPr algn="r" rtl="1" eaLnBrk="1" hangingPunct="1">
              <a:lnSpc>
                <a:spcPct val="80000"/>
              </a:lnSpc>
              <a:defRPr/>
            </a:pPr>
            <a:r>
              <a:rPr lang="ar-SA" sz="1400" smtClean="0"/>
              <a:t>گلستان سعدی</a:t>
            </a:r>
            <a:endParaRPr lang="en-US" sz="1400" smtClean="0"/>
          </a:p>
          <a:p>
            <a:pPr algn="r" rtl="1" eaLnBrk="1" hangingPunct="1">
              <a:lnSpc>
                <a:spcPct val="80000"/>
              </a:lnSpc>
              <a:defRPr/>
            </a:pPr>
            <a:endParaRPr lang="en-US" sz="1400" smtClean="0"/>
          </a:p>
          <a:p>
            <a:pPr algn="r" rtl="1" eaLnBrk="1" hangingPunct="1">
              <a:lnSpc>
                <a:spcPct val="80000"/>
              </a:lnSpc>
              <a:defRPr/>
            </a:pPr>
            <a:r>
              <a:rPr lang="ar-SA" sz="1400" smtClean="0"/>
              <a:t>مقدمه</a:t>
            </a:r>
            <a:endParaRPr lang="en-US" sz="1400" smtClean="0"/>
          </a:p>
          <a:p>
            <a:pPr algn="r" rtl="1" eaLnBrk="1" hangingPunct="1">
              <a:lnSpc>
                <a:spcPct val="80000"/>
              </a:lnSpc>
              <a:defRPr/>
            </a:pPr>
            <a:r>
              <a:rPr lang="en-US" sz="1400" smtClean="0"/>
              <a:t>«</a:t>
            </a:r>
            <a:r>
              <a:rPr lang="ar-SA" sz="1400" smtClean="0"/>
              <a:t>اندیشه کردن که چه گویم، به‌از پشیمانی خوردن که چرا گفتم</a:t>
            </a:r>
            <a:r>
              <a:rPr lang="en-US" sz="1400" smtClean="0"/>
              <a:t>» </a:t>
            </a:r>
          </a:p>
          <a:p>
            <a:pPr algn="r" rtl="1" eaLnBrk="1" hangingPunct="1">
              <a:lnSpc>
                <a:spcPct val="80000"/>
              </a:lnSpc>
              <a:defRPr/>
            </a:pPr>
            <a:r>
              <a:rPr lang="en-US" sz="1400" smtClean="0"/>
              <a:t>«</a:t>
            </a:r>
            <a:r>
              <a:rPr lang="ar-SA" sz="1400" smtClean="0"/>
              <a:t>اول اندیشه وانگهی گفتار// پای‌بست آمده‌است و پس، دیوار</a:t>
            </a:r>
            <a:r>
              <a:rPr lang="en-US" sz="1400" smtClean="0"/>
              <a:t>» </a:t>
            </a:r>
          </a:p>
          <a:p>
            <a:pPr algn="r" rtl="1" eaLnBrk="1" hangingPunct="1">
              <a:lnSpc>
                <a:spcPct val="80000"/>
              </a:lnSpc>
              <a:defRPr/>
            </a:pPr>
            <a:endParaRPr lang="en-US" sz="1400" smtClean="0"/>
          </a:p>
          <a:p>
            <a:pPr algn="r" rtl="1" eaLnBrk="1" hangingPunct="1">
              <a:lnSpc>
                <a:spcPct val="80000"/>
              </a:lnSpc>
              <a:defRPr/>
            </a:pPr>
            <a:r>
              <a:rPr lang="ar-SA" sz="1400" smtClean="0"/>
              <a:t>باب اول، در سیرت پادشاهان</a:t>
            </a:r>
            <a:endParaRPr lang="en-US" sz="1400" smtClean="0"/>
          </a:p>
          <a:p>
            <a:pPr algn="r" rtl="1" eaLnBrk="1" hangingPunct="1">
              <a:lnSpc>
                <a:spcPct val="80000"/>
              </a:lnSpc>
              <a:defRPr/>
            </a:pPr>
            <a:r>
              <a:rPr lang="en-US" sz="1400" smtClean="0"/>
              <a:t>«</a:t>
            </a:r>
            <a:r>
              <a:rPr lang="ar-SA" sz="1400" smtClean="0"/>
              <a:t>اگر بمرد عدو، جای شادمانی نیست// که زندگانی ما نیز جاودانی نیست</a:t>
            </a:r>
            <a:r>
              <a:rPr lang="en-US" sz="1400" smtClean="0"/>
              <a:t>» </a:t>
            </a:r>
          </a:p>
          <a:p>
            <a:pPr algn="r" rtl="1" eaLnBrk="1" hangingPunct="1">
              <a:lnSpc>
                <a:spcPct val="80000"/>
              </a:lnSpc>
              <a:defRPr/>
            </a:pPr>
            <a:r>
              <a:rPr lang="en-US" sz="1400" smtClean="0"/>
              <a:t>«</a:t>
            </a:r>
            <a:r>
              <a:rPr lang="ar-SA" sz="1400" smtClean="0"/>
              <a:t>اگر دانش به روزی بر فزودی// زنادان تنگ روزی تر نبودی</a:t>
            </a:r>
            <a:r>
              <a:rPr lang="en-US" sz="1400" smtClean="0"/>
              <a:t>» </a:t>
            </a:r>
          </a:p>
          <a:p>
            <a:pPr algn="r" rtl="1" eaLnBrk="1" hangingPunct="1">
              <a:lnSpc>
                <a:spcPct val="80000"/>
              </a:lnSpc>
              <a:defRPr/>
            </a:pPr>
            <a:r>
              <a:rPr lang="en-US" sz="1400" smtClean="0"/>
              <a:t>«</a:t>
            </a:r>
            <a:r>
              <a:rPr lang="ar-SA" sz="1400" smtClean="0"/>
              <a:t>اگر زباغ رعیت ملک خورد سیبی// برآورند غلامان او درخت از بیخ// به‌پنج بیضه که سلطان ستم روا دارد// زنند لشکریانش هزار مرغ به‌سیخ</a:t>
            </a:r>
            <a:r>
              <a:rPr lang="en-US" sz="1400" smtClean="0"/>
              <a:t>» </a:t>
            </a:r>
          </a:p>
          <a:p>
            <a:pPr algn="r" rtl="1" eaLnBrk="1" hangingPunct="1">
              <a:lnSpc>
                <a:spcPct val="80000"/>
              </a:lnSpc>
              <a:defRPr/>
            </a:pPr>
            <a:r>
              <a:rPr lang="en-US" sz="1400" smtClean="0"/>
              <a:t>«</a:t>
            </a:r>
            <a:r>
              <a:rPr lang="ar-SA" sz="1400" smtClean="0"/>
              <a:t>بنی‌آدم اعضای یک‌پیکرند// که در آفرینش زیک گوهرند// چو عضوی به‌درد آورد روزگار// دگر عضوها را نماند قرار// تو کز محنت دیگران بی‌غمی// نشاید که نامت نهند آدمی</a:t>
            </a:r>
            <a:r>
              <a:rPr lang="en-US" sz="1400" smtClean="0"/>
              <a:t>» </a:t>
            </a:r>
          </a:p>
          <a:p>
            <a:pPr algn="r" rtl="1" eaLnBrk="1" hangingPunct="1">
              <a:lnSpc>
                <a:spcPct val="80000"/>
              </a:lnSpc>
              <a:defRPr/>
            </a:pPr>
            <a:r>
              <a:rPr lang="en-US" sz="1400" smtClean="0"/>
              <a:t>«</a:t>
            </a:r>
            <a:r>
              <a:rPr lang="ar-SA" sz="1400" smtClean="0"/>
              <a:t>درویش و غنی، بنده این خاک درند// وآنان‌که غنی‌ترند، محتاج‌ترند</a:t>
            </a:r>
            <a:r>
              <a:rPr lang="en-US" sz="1400" smtClean="0"/>
              <a:t>» </a:t>
            </a:r>
          </a:p>
          <a:p>
            <a:pPr algn="r" rtl="1" eaLnBrk="1" hangingPunct="1">
              <a:lnSpc>
                <a:spcPct val="80000"/>
              </a:lnSpc>
              <a:defRPr/>
            </a:pPr>
            <a:r>
              <a:rPr lang="en-US" sz="1400" smtClean="0"/>
              <a:t>«</a:t>
            </a:r>
            <a:r>
              <a:rPr lang="ar-SA" sz="1400" smtClean="0"/>
              <a:t>ظالمی را خفته دیدم نیم‌روز// گفتم این فتنه‌است خوابش برده به// وآنکه خوابش بهتر از بیداری است// آن چنان بدزندگانی، مرده به</a:t>
            </a:r>
            <a:r>
              <a:rPr lang="en-US" sz="1400" smtClean="0"/>
              <a:t>» </a:t>
            </a:r>
          </a:p>
          <a:p>
            <a:pPr algn="r" rtl="1" eaLnBrk="1" hangingPunct="1">
              <a:lnSpc>
                <a:spcPct val="80000"/>
              </a:lnSpc>
              <a:defRPr/>
            </a:pPr>
            <a:r>
              <a:rPr lang="en-US" sz="1400" smtClean="0"/>
              <a:t>«</a:t>
            </a:r>
            <a:r>
              <a:rPr lang="ar-SA" sz="1400" smtClean="0"/>
              <a:t>عاقبت گرگ‌زاده گرگ شود// گرچه با آدمی بزرگ شود</a:t>
            </a:r>
            <a:r>
              <a:rPr lang="en-US" sz="1400" smtClean="0"/>
              <a:t>» </a:t>
            </a:r>
          </a:p>
          <a:p>
            <a:pPr algn="r" rtl="1" eaLnBrk="1" hangingPunct="1">
              <a:lnSpc>
                <a:spcPct val="80000"/>
              </a:lnSpc>
              <a:defRPr/>
            </a:pPr>
            <a:r>
              <a:rPr lang="en-US" sz="1400" smtClean="0"/>
              <a:t>«</a:t>
            </a:r>
            <a:r>
              <a:rPr lang="ar-SA" sz="1400" smtClean="0"/>
              <a:t>کیمیاگر به‌غصه مرده و رنج// ابله اندر خرابه یافتـه گنج</a:t>
            </a:r>
            <a:r>
              <a:rPr lang="en-US" sz="1400" smtClean="0"/>
              <a:t>» </a:t>
            </a:r>
          </a:p>
          <a:p>
            <a:pPr algn="r" rtl="1" eaLnBrk="1" hangingPunct="1">
              <a:lnSpc>
                <a:spcPct val="80000"/>
              </a:lnSpc>
              <a:defRPr/>
            </a:pPr>
            <a:r>
              <a:rPr lang="en-US" sz="1400" smtClean="0"/>
              <a:t>«</a:t>
            </a:r>
            <a:r>
              <a:rPr lang="ar-SA" sz="1400" smtClean="0"/>
              <a:t>مسکین خر اگر چه بی‌تمیز است// چون بار همی برد عزیز است// گاوان و خران باربردار// به زآدمیان مردم‌آزار</a:t>
            </a:r>
            <a:r>
              <a:rPr lang="en-US" sz="1400" smtClean="0"/>
              <a:t>» </a:t>
            </a:r>
          </a:p>
          <a:p>
            <a:pPr algn="r" rtl="1" eaLnBrk="1" hangingPunct="1">
              <a:lnSpc>
                <a:spcPct val="80000"/>
              </a:lnSpc>
              <a:defRPr/>
            </a:pPr>
            <a:endParaRPr lang="en-US" sz="1400" smtClean="0"/>
          </a:p>
          <a:p>
            <a:pPr algn="r" rtl="1" eaLnBrk="1" hangingPunct="1">
              <a:lnSpc>
                <a:spcPct val="80000"/>
              </a:lnSpc>
              <a:defRPr/>
            </a:pPr>
            <a:r>
              <a:rPr lang="ar-SA" sz="1400" smtClean="0"/>
              <a:t>باب دوم، در اخلاق درویشان</a:t>
            </a:r>
            <a:endParaRPr lang="en-US" sz="1400" smtClean="0"/>
          </a:p>
          <a:p>
            <a:pPr algn="r" rtl="1" eaLnBrk="1" hangingPunct="1">
              <a:lnSpc>
                <a:spcPct val="80000"/>
              </a:lnSpc>
              <a:defRPr/>
            </a:pPr>
            <a:r>
              <a:rPr lang="en-US" sz="1400" smtClean="0"/>
              <a:t>«</a:t>
            </a:r>
            <a:r>
              <a:rPr lang="ar-SA" sz="1400" smtClean="0"/>
              <a:t>اندرون از طعام خالی دار// تا در او نور معرفت بینی// تهی از حکمتی به علت آن// که پری از طعام تا بیتی</a:t>
            </a:r>
            <a:r>
              <a:rPr lang="en-US" sz="1400" smtClean="0"/>
              <a:t>» </a:t>
            </a:r>
          </a:p>
          <a:p>
            <a:pPr algn="r" rtl="1" eaLnBrk="1" hangingPunct="1">
              <a:lnSpc>
                <a:spcPct val="80000"/>
              </a:lnSpc>
              <a:defRPr/>
            </a:pPr>
            <a:r>
              <a:rPr lang="en-US" sz="1400" smtClean="0"/>
              <a:t>«</a:t>
            </a:r>
            <a:r>
              <a:rPr lang="ar-SA" sz="1400" smtClean="0"/>
              <a:t>پارسا بین که خرقه در بر کرد// جامهٔ کعبه را جل خر کرد</a:t>
            </a:r>
            <a:r>
              <a:rPr lang="en-US" sz="1400" smtClean="0"/>
              <a:t>» </a:t>
            </a:r>
          </a:p>
          <a:p>
            <a:pPr algn="r" rtl="1" eaLnBrk="1" hangingPunct="1">
              <a:lnSpc>
                <a:spcPct val="80000"/>
              </a:lnSpc>
              <a:defRPr/>
            </a:pPr>
            <a:r>
              <a:rPr lang="en-US" sz="1400" smtClean="0"/>
              <a:t>«</a:t>
            </a:r>
            <a:r>
              <a:rPr lang="ar-SA" sz="1400" smtClean="0"/>
              <a:t>پای در زنجیر، پیش دوستان// به، که با بیگانگان در بوستان</a:t>
            </a:r>
            <a:r>
              <a:rPr lang="en-US" sz="1400" smtClean="0"/>
              <a:t>» </a:t>
            </a:r>
          </a:p>
          <a:p>
            <a:pPr algn="r" rtl="1" eaLnBrk="1" hangingPunct="1">
              <a:lnSpc>
                <a:spcPct val="80000"/>
              </a:lnSpc>
              <a:defRPr/>
            </a:pPr>
            <a:r>
              <a:rPr lang="en-US" sz="1400" smtClean="0"/>
              <a:t>«</a:t>
            </a:r>
            <a:r>
              <a:rPr lang="ar-SA" sz="1400" smtClean="0"/>
              <a:t>زاهد که درم گرفت و دینار// زاهدتر از او یکی به‌ دست‌آر</a:t>
            </a:r>
            <a:r>
              <a:rPr lang="en-US" sz="1400" smtClean="0"/>
              <a:t>» </a:t>
            </a:r>
          </a:p>
          <a:p>
            <a:pPr algn="r" rtl="1" eaLnBrk="1" hangingPunct="1">
              <a:lnSpc>
                <a:spcPct val="80000"/>
              </a:lnSpc>
              <a:defRPr/>
            </a:pPr>
            <a:r>
              <a:rPr lang="en-US" sz="1400" smtClean="0"/>
              <a:t>«</a:t>
            </a:r>
            <a:r>
              <a:rPr lang="ar-SA" sz="1400" smtClean="0"/>
              <a:t>هرکه عیب دگران پیش تو آورد و شمرد// بی‌گمان عیب تو نزد دگران خواهد برد</a:t>
            </a:r>
            <a:r>
              <a:rPr lang="en-US" sz="1400" smtClean="0"/>
              <a:t>» </a:t>
            </a:r>
          </a:p>
          <a:p>
            <a:pPr eaLnBrk="1" hangingPunct="1">
              <a:lnSpc>
                <a:spcPct val="80000"/>
              </a:lnSpc>
              <a:defRPr/>
            </a:pPr>
            <a:endParaRPr lang="en-US" sz="1400" smtClean="0"/>
          </a:p>
        </p:txBody>
      </p:sp>
      <p:sp>
        <p:nvSpPr>
          <p:cNvPr id="25603" name="AutoShape 4">
            <a:hlinkClick r:id="" action="ppaction://hlinkshowjump?jump=nextslide"/>
          </p:cNvPr>
          <p:cNvSpPr>
            <a:spLocks noChangeArrowheads="1"/>
          </p:cNvSpPr>
          <p:nvPr/>
        </p:nvSpPr>
        <p:spPr bwMode="auto">
          <a:xfrm>
            <a:off x="8172450" y="6165850"/>
            <a:ext cx="433388" cy="360363"/>
          </a:xfrm>
          <a:prstGeom prst="rightArrow">
            <a:avLst>
              <a:gd name="adj1" fmla="val 50000"/>
              <a:gd name="adj2" fmla="val 3006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a-IR"/>
          </a:p>
        </p:txBody>
      </p:sp>
      <p:sp>
        <p:nvSpPr>
          <p:cNvPr id="25604" name="AutoShape 6">
            <a:hlinkClick r:id="" action="ppaction://hlinkshowjump?jump=previousslide"/>
          </p:cNvPr>
          <p:cNvSpPr>
            <a:spLocks noChangeArrowheads="1"/>
          </p:cNvSpPr>
          <p:nvPr/>
        </p:nvSpPr>
        <p:spPr bwMode="auto">
          <a:xfrm>
            <a:off x="539750" y="6165850"/>
            <a:ext cx="431800" cy="358775"/>
          </a:xfrm>
          <a:prstGeom prst="leftArrow">
            <a:avLst>
              <a:gd name="adj1" fmla="val 49556"/>
              <a:gd name="adj2" fmla="val 29994"/>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a-IR"/>
          </a:p>
        </p:txBody>
      </p:sp>
    </p:spTree>
  </p:cSld>
  <p:clrMapOvr>
    <a:masterClrMapping/>
  </p:clrMapOvr>
  <p:transition>
    <p:rand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body" idx="1"/>
          </p:nvPr>
        </p:nvSpPr>
        <p:spPr>
          <a:xfrm>
            <a:off x="457200" y="188913"/>
            <a:ext cx="8229600" cy="6264275"/>
          </a:xfrm>
        </p:spPr>
        <p:txBody>
          <a:bodyPr/>
          <a:lstStyle/>
          <a:p>
            <a:pPr algn="r" rtl="1" eaLnBrk="1" hangingPunct="1">
              <a:lnSpc>
                <a:spcPct val="80000"/>
              </a:lnSpc>
              <a:defRPr/>
            </a:pPr>
            <a:r>
              <a:rPr lang="ar-SA" sz="1300" smtClean="0"/>
              <a:t>باب سوم، در فضیلت قناعت</a:t>
            </a:r>
            <a:endParaRPr lang="en-US" sz="1300" smtClean="0"/>
          </a:p>
          <a:p>
            <a:pPr algn="r" rtl="1" eaLnBrk="1" hangingPunct="1">
              <a:lnSpc>
                <a:spcPct val="80000"/>
              </a:lnSpc>
              <a:defRPr/>
            </a:pPr>
            <a:r>
              <a:rPr lang="en-US" sz="1300" smtClean="0"/>
              <a:t>«</a:t>
            </a:r>
            <a:r>
              <a:rPr lang="ar-SA" sz="1300" smtClean="0"/>
              <a:t>به‌نان خشک قناعت کنیم و جامه دلق// که بار محنت خود به، که بار منّت خلق</a:t>
            </a:r>
            <a:r>
              <a:rPr lang="en-US" sz="1300" smtClean="0"/>
              <a:t>» </a:t>
            </a:r>
          </a:p>
          <a:p>
            <a:pPr algn="r" rtl="1" eaLnBrk="1" hangingPunct="1">
              <a:lnSpc>
                <a:spcPct val="80000"/>
              </a:lnSpc>
              <a:defRPr/>
            </a:pPr>
            <a:r>
              <a:rPr lang="en-US" sz="1300" smtClean="0"/>
              <a:t>«</a:t>
            </a:r>
            <a:r>
              <a:rPr lang="ar-SA" sz="1300" smtClean="0"/>
              <a:t>خوردن برای زیستن و ذکرکردن است// تو معتقد که زیستن از بهر خوردن است</a:t>
            </a:r>
            <a:r>
              <a:rPr lang="en-US" sz="1300" smtClean="0"/>
              <a:t>» </a:t>
            </a:r>
          </a:p>
          <a:p>
            <a:pPr algn="r" rtl="1" eaLnBrk="1" hangingPunct="1">
              <a:lnSpc>
                <a:spcPct val="80000"/>
              </a:lnSpc>
              <a:defRPr/>
            </a:pPr>
            <a:r>
              <a:rPr lang="en-US" sz="1300" smtClean="0"/>
              <a:t>«</a:t>
            </a:r>
            <a:r>
              <a:rPr lang="ar-SA" sz="1300" smtClean="0"/>
              <a:t>شد غلامی که آب جوی آرد// جوی آب آمد و غلام ببرد// دام هربار ماهی آوردی// ماهی این‌بار رفت و دام ببرد</a:t>
            </a:r>
            <a:r>
              <a:rPr lang="en-US" sz="1300" smtClean="0"/>
              <a:t>» </a:t>
            </a:r>
          </a:p>
          <a:p>
            <a:pPr algn="r" rtl="1" eaLnBrk="1" hangingPunct="1">
              <a:lnSpc>
                <a:spcPct val="80000"/>
              </a:lnSpc>
              <a:defRPr/>
            </a:pPr>
            <a:r>
              <a:rPr lang="en-US" sz="1300" smtClean="0"/>
              <a:t>«</a:t>
            </a:r>
            <a:r>
              <a:rPr lang="ar-SA" sz="1300" smtClean="0"/>
              <a:t>فضل و هنر ضایع است تا ننمایند// عود بر آتش نهند و مشک بسایند</a:t>
            </a:r>
            <a:r>
              <a:rPr lang="en-US" sz="1300" smtClean="0"/>
              <a:t>» </a:t>
            </a:r>
          </a:p>
          <a:p>
            <a:pPr algn="r" rtl="1" eaLnBrk="1" hangingPunct="1">
              <a:lnSpc>
                <a:spcPct val="80000"/>
              </a:lnSpc>
              <a:defRPr/>
            </a:pPr>
            <a:r>
              <a:rPr lang="en-US" sz="1300" smtClean="0"/>
              <a:t>«</a:t>
            </a:r>
            <a:r>
              <a:rPr lang="ar-SA" sz="1300" smtClean="0"/>
              <a:t>گربه مسکین اگر پر داشتی// تخم گنجشک از زمین برداشتی</a:t>
            </a:r>
            <a:r>
              <a:rPr lang="en-US" sz="1300" smtClean="0"/>
              <a:t>» </a:t>
            </a:r>
          </a:p>
          <a:p>
            <a:pPr algn="r" rtl="1" eaLnBrk="1" hangingPunct="1">
              <a:lnSpc>
                <a:spcPct val="80000"/>
              </a:lnSpc>
              <a:defRPr/>
            </a:pPr>
            <a:r>
              <a:rPr lang="en-US" sz="1300" smtClean="0"/>
              <a:t>«</a:t>
            </a:r>
            <a:r>
              <a:rPr lang="ar-SA" sz="1300" smtClean="0"/>
              <a:t>گفت چشم تنگ دنیا دوست را// یا قناعت پر کند یا خاک گور</a:t>
            </a:r>
            <a:r>
              <a:rPr lang="en-US" sz="1300" smtClean="0"/>
              <a:t>» </a:t>
            </a:r>
          </a:p>
          <a:p>
            <a:pPr algn="r" rtl="1" eaLnBrk="1" hangingPunct="1">
              <a:lnSpc>
                <a:spcPct val="80000"/>
              </a:lnSpc>
              <a:defRPr/>
            </a:pPr>
            <a:r>
              <a:rPr lang="en-US" sz="1300" smtClean="0"/>
              <a:t>«</a:t>
            </a:r>
            <a:r>
              <a:rPr lang="ar-SA" sz="1300" smtClean="0"/>
              <a:t>گوش تواند که همه عمر وی// نشنود آواز دف و چنگ و نی// دیده شکیبد زتماشای باغ// بی‌گل و نسرین به‌سر آرد دماغ// ور نبود بالش آکنده‌پر// خواب توان کرد خزَف زیر سر// ور نبود دلبر هم‌خوابه پیش// دست توان کرد در آغوش خویش// این شکم بی‌‌هنر پیچ پیچ//صبر ندارد که بسازد به‌هیچ</a:t>
            </a:r>
            <a:r>
              <a:rPr lang="en-US" sz="1300" smtClean="0"/>
              <a:t>» </a:t>
            </a:r>
          </a:p>
          <a:p>
            <a:pPr algn="r" rtl="1" eaLnBrk="1" hangingPunct="1">
              <a:lnSpc>
                <a:spcPct val="80000"/>
              </a:lnSpc>
              <a:defRPr/>
            </a:pPr>
            <a:r>
              <a:rPr lang="en-US" sz="1300" smtClean="0"/>
              <a:t>«</a:t>
            </a:r>
            <a:r>
              <a:rPr lang="ar-SA" sz="1300" smtClean="0"/>
              <a:t>هرکه نان از عمل خویش خورد// منت از حاتـم طائی نبرد</a:t>
            </a:r>
            <a:r>
              <a:rPr lang="en-US" sz="1300" smtClean="0"/>
              <a:t>» </a:t>
            </a:r>
          </a:p>
          <a:p>
            <a:pPr algn="r" rtl="1" eaLnBrk="1" hangingPunct="1">
              <a:lnSpc>
                <a:spcPct val="80000"/>
              </a:lnSpc>
              <a:defRPr/>
            </a:pPr>
            <a:r>
              <a:rPr lang="en-US" sz="1300" smtClean="0"/>
              <a:t>«</a:t>
            </a:r>
            <a:r>
              <a:rPr lang="ar-SA" sz="1300" smtClean="0"/>
              <a:t>هرگز از دور زمان ننالیده بودم و روی از گردش آسمان درهم نکشیده مگر وقتی که پایم برهنه مانده بود و استطاعت پای‌پوشی نداشتم، به‌جامع کوفه درآمدم دلتنگ، یکی را دیدم که پای نداشت، سپاس حق بجای و بر بی‌کفشی صبر کردم: مرغ بریان به‌چشم مردم سیر// کم‌تر از برگ تره بر خوان است// وآن‌که را دستگاه و قدرت نیست// شلغم پخته، مرغ بریان است</a:t>
            </a:r>
            <a:r>
              <a:rPr lang="en-US" sz="1300" smtClean="0"/>
              <a:t>» </a:t>
            </a:r>
          </a:p>
          <a:p>
            <a:pPr algn="r" rtl="1" eaLnBrk="1" hangingPunct="1">
              <a:lnSpc>
                <a:spcPct val="80000"/>
              </a:lnSpc>
              <a:defRPr/>
            </a:pPr>
            <a:endParaRPr lang="fa-IR" sz="1300" smtClean="0"/>
          </a:p>
          <a:p>
            <a:pPr algn="r" rtl="1" eaLnBrk="1" hangingPunct="1">
              <a:lnSpc>
                <a:spcPct val="80000"/>
              </a:lnSpc>
              <a:defRPr/>
            </a:pPr>
            <a:r>
              <a:rPr lang="ar-SA" sz="1300" smtClean="0"/>
              <a:t>باب چهارم، در فوائد خاموشی</a:t>
            </a:r>
            <a:endParaRPr lang="en-US" sz="1300" smtClean="0"/>
          </a:p>
          <a:p>
            <a:pPr algn="r" rtl="1" eaLnBrk="1" hangingPunct="1">
              <a:lnSpc>
                <a:spcPct val="80000"/>
              </a:lnSpc>
              <a:defRPr/>
            </a:pPr>
            <a:r>
              <a:rPr lang="en-US" sz="1300" smtClean="0"/>
              <a:t>«</a:t>
            </a:r>
            <a:r>
              <a:rPr lang="ar-SA" sz="1300" smtClean="0"/>
              <a:t>منجمی به‌خانه درآمد، یکی مرد بیگانه را دید با زن او به‌هم نشسته، دشنام و سقط گفت و فتنه و آشوب خاست. صاحب‌دلی که براین واقف بود گفت: تو بر اوج فلک چه‌دانی چیست// که ندانی که در سرایت کیست</a:t>
            </a:r>
            <a:r>
              <a:rPr lang="en-US" sz="1300" smtClean="0"/>
              <a:t>» </a:t>
            </a:r>
          </a:p>
          <a:p>
            <a:pPr algn="r" rtl="1" eaLnBrk="1" hangingPunct="1">
              <a:lnSpc>
                <a:spcPct val="80000"/>
              </a:lnSpc>
              <a:defRPr/>
            </a:pPr>
            <a:endParaRPr lang="fa-IR" sz="1300" smtClean="0"/>
          </a:p>
          <a:p>
            <a:pPr algn="r" rtl="1" eaLnBrk="1" hangingPunct="1">
              <a:lnSpc>
                <a:spcPct val="80000"/>
              </a:lnSpc>
              <a:defRPr/>
            </a:pPr>
            <a:r>
              <a:rPr lang="ar-SA" sz="1300" smtClean="0"/>
              <a:t>باب پنجم، در عشق و جوانی</a:t>
            </a:r>
            <a:endParaRPr lang="en-US" sz="1300" smtClean="0"/>
          </a:p>
          <a:p>
            <a:pPr algn="r" rtl="1" eaLnBrk="1" hangingPunct="1">
              <a:lnSpc>
                <a:spcPct val="80000"/>
              </a:lnSpc>
              <a:defRPr/>
            </a:pPr>
            <a:r>
              <a:rPr lang="en-US" sz="1300" smtClean="0"/>
              <a:t>«</a:t>
            </a:r>
            <a:r>
              <a:rPr lang="ar-SA" sz="1300" smtClean="0"/>
              <a:t>اگر خود هفت سبع از بر بخوانی// چو آشفتی، الف، ب، ت ندانی</a:t>
            </a:r>
            <a:r>
              <a:rPr lang="en-US" sz="1300" smtClean="0"/>
              <a:t>» </a:t>
            </a:r>
          </a:p>
          <a:p>
            <a:pPr algn="r" rtl="1" eaLnBrk="1" hangingPunct="1">
              <a:lnSpc>
                <a:spcPct val="80000"/>
              </a:lnSpc>
              <a:defRPr/>
            </a:pPr>
            <a:r>
              <a:rPr lang="en-US" sz="1300" smtClean="0"/>
              <a:t>«</a:t>
            </a:r>
            <a:r>
              <a:rPr lang="ar-SA" sz="1300" smtClean="0"/>
              <a:t>کسی به‌دیده انکار اگر نگاه کند// نشان صورت یوسف دهد به‌ناخوبی// وگر به‌چشم ارادت نظر کنی در دیو// فرشته‌ایت نماید به‌چشم، کروبی</a:t>
            </a:r>
            <a:r>
              <a:rPr lang="en-US" sz="1300" smtClean="0"/>
              <a:t>» </a:t>
            </a:r>
          </a:p>
          <a:p>
            <a:pPr algn="r" rtl="1" eaLnBrk="1" hangingPunct="1">
              <a:lnSpc>
                <a:spcPct val="80000"/>
              </a:lnSpc>
              <a:defRPr/>
            </a:pPr>
            <a:r>
              <a:rPr lang="en-US" sz="1300" smtClean="0"/>
              <a:t>«</a:t>
            </a:r>
            <a:r>
              <a:rPr lang="ar-SA" sz="1300" smtClean="0"/>
              <a:t>گر تضرع کنی و گر فریاد// دزد، زر بازپس نخواهد داد</a:t>
            </a:r>
            <a:r>
              <a:rPr lang="en-US" sz="1300" smtClean="0"/>
              <a:t>» </a:t>
            </a:r>
          </a:p>
          <a:p>
            <a:pPr algn="r" rtl="1" eaLnBrk="1" hangingPunct="1">
              <a:lnSpc>
                <a:spcPct val="80000"/>
              </a:lnSpc>
              <a:defRPr/>
            </a:pPr>
            <a:r>
              <a:rPr lang="en-US" sz="1300" smtClean="0"/>
              <a:t>«</a:t>
            </a:r>
            <a:r>
              <a:rPr lang="ar-SA" sz="1300" smtClean="0"/>
              <a:t>یکی کرده بی‌آبروئی بسی// چه‌غم دارد از آبروی کسی// بسا نام نیکوی پنجاه سال// که یک نام زشتش کند پای‌مال</a:t>
            </a:r>
            <a:r>
              <a:rPr lang="en-US" sz="1300" smtClean="0"/>
              <a:t>» </a:t>
            </a:r>
          </a:p>
          <a:p>
            <a:pPr algn="r" rtl="1" eaLnBrk="1" hangingPunct="1">
              <a:lnSpc>
                <a:spcPct val="80000"/>
              </a:lnSpc>
              <a:defRPr/>
            </a:pPr>
            <a:endParaRPr lang="fa-IR" sz="1300" smtClean="0"/>
          </a:p>
          <a:p>
            <a:pPr algn="r" rtl="1" eaLnBrk="1" hangingPunct="1">
              <a:lnSpc>
                <a:spcPct val="80000"/>
              </a:lnSpc>
              <a:defRPr/>
            </a:pPr>
            <a:r>
              <a:rPr lang="ar-SA" sz="1300" smtClean="0"/>
              <a:t>باب ششم، در ضعف و پیری</a:t>
            </a:r>
            <a:endParaRPr lang="en-US" sz="1300" smtClean="0"/>
          </a:p>
          <a:p>
            <a:pPr algn="r" rtl="1" eaLnBrk="1" hangingPunct="1">
              <a:lnSpc>
                <a:spcPct val="80000"/>
              </a:lnSpc>
              <a:defRPr/>
            </a:pPr>
            <a:r>
              <a:rPr lang="en-US" sz="1300" smtClean="0"/>
              <a:t>«</a:t>
            </a:r>
            <a:r>
              <a:rPr lang="ar-SA" sz="1300" smtClean="0"/>
              <a:t>ای که مشتاق منزلی، مشتاب// پند من کار بند و صبر آموز// اسب تازی دوتک رود به‌شتاب// و اشتر آهسته می‌رود شب و روز</a:t>
            </a:r>
            <a:r>
              <a:rPr lang="en-US" sz="1300" smtClean="0"/>
              <a:t>» </a:t>
            </a:r>
          </a:p>
          <a:p>
            <a:pPr algn="r" rtl="1" eaLnBrk="1" hangingPunct="1">
              <a:lnSpc>
                <a:spcPct val="80000"/>
              </a:lnSpc>
              <a:defRPr/>
            </a:pPr>
            <a:r>
              <a:rPr lang="en-US" sz="1300" smtClean="0"/>
              <a:t>«</a:t>
            </a:r>
            <a:r>
              <a:rPr lang="ar-SA" sz="1300" smtClean="0"/>
              <a:t>زن جوان را اگر تیری در پهلو نشیند به که پیری</a:t>
            </a:r>
            <a:r>
              <a:rPr lang="en-US" sz="1300" smtClean="0"/>
              <a:t>.» </a:t>
            </a:r>
          </a:p>
          <a:p>
            <a:pPr algn="r" rtl="1" eaLnBrk="1" hangingPunct="1">
              <a:lnSpc>
                <a:spcPct val="80000"/>
              </a:lnSpc>
              <a:defRPr/>
            </a:pPr>
            <a:r>
              <a:rPr lang="en-US" sz="1300" smtClean="0"/>
              <a:t>«</a:t>
            </a:r>
            <a:r>
              <a:rPr lang="ar-SA" sz="1300" smtClean="0"/>
              <a:t>شنیده‌ام که در این روزها کهن‌پیری// خیال بست به‌پیرانه سر که گیرد جفت// بخواست دخترکی خوب‌روی، گوهرنام// چو درج گوهرش از چشم مردمان بنهفت// چنان‌که رسم عروسی بود، تماشا بود// ولی به‌حمله اول عصای شیخ بخفت// کمان کشید و نزد برهدف که نتوان دوخت// مگر به‌خامه فولاد جامه هنگفت</a:t>
            </a:r>
            <a:r>
              <a:rPr lang="en-US" sz="1300" smtClean="0"/>
              <a:t>» </a:t>
            </a:r>
          </a:p>
          <a:p>
            <a:pPr algn="r" rtl="1" eaLnBrk="1" hangingPunct="1">
              <a:lnSpc>
                <a:spcPct val="80000"/>
              </a:lnSpc>
              <a:defRPr/>
            </a:pPr>
            <a:r>
              <a:rPr lang="en-US" sz="1300" smtClean="0"/>
              <a:t>«</a:t>
            </a:r>
            <a:r>
              <a:rPr lang="ar-SA" sz="1300" smtClean="0"/>
              <a:t>وفاداری مدار از بلبلان چشم// که هردم بر گلی دیگر سرایند</a:t>
            </a:r>
            <a:r>
              <a:rPr lang="en-US" sz="1300" smtClean="0"/>
              <a:t>» </a:t>
            </a:r>
          </a:p>
          <a:p>
            <a:pPr algn="r" rtl="1" eaLnBrk="1" hangingPunct="1">
              <a:lnSpc>
                <a:spcPct val="80000"/>
              </a:lnSpc>
              <a:defRPr/>
            </a:pPr>
            <a:endParaRPr lang="en-US" sz="1300" smtClean="0"/>
          </a:p>
          <a:p>
            <a:pPr algn="r" eaLnBrk="1" hangingPunct="1">
              <a:lnSpc>
                <a:spcPct val="80000"/>
              </a:lnSpc>
              <a:buFont typeface="Wingdings" panose="05000000000000000000" pitchFamily="2" charset="2"/>
              <a:buNone/>
              <a:defRPr/>
            </a:pPr>
            <a:endParaRPr lang="en-US" sz="1300" smtClean="0"/>
          </a:p>
        </p:txBody>
      </p:sp>
      <p:sp>
        <p:nvSpPr>
          <p:cNvPr id="26627" name="AutoShape 4">
            <a:hlinkClick r:id="" action="ppaction://hlinkshowjump?jump=nextslide"/>
          </p:cNvPr>
          <p:cNvSpPr>
            <a:spLocks noChangeArrowheads="1"/>
          </p:cNvSpPr>
          <p:nvPr/>
        </p:nvSpPr>
        <p:spPr bwMode="auto">
          <a:xfrm>
            <a:off x="8172450" y="6308725"/>
            <a:ext cx="433388" cy="360363"/>
          </a:xfrm>
          <a:prstGeom prst="rightArrow">
            <a:avLst>
              <a:gd name="adj1" fmla="val 50000"/>
              <a:gd name="adj2" fmla="val 3006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a-IR"/>
          </a:p>
        </p:txBody>
      </p:sp>
      <p:sp>
        <p:nvSpPr>
          <p:cNvPr id="26628" name="AutoShape 6">
            <a:hlinkClick r:id="" action="ppaction://hlinkshowjump?jump=previousslide"/>
          </p:cNvPr>
          <p:cNvSpPr>
            <a:spLocks noChangeArrowheads="1"/>
          </p:cNvSpPr>
          <p:nvPr/>
        </p:nvSpPr>
        <p:spPr bwMode="auto">
          <a:xfrm>
            <a:off x="539750" y="6165850"/>
            <a:ext cx="431800" cy="358775"/>
          </a:xfrm>
          <a:prstGeom prst="leftArrow">
            <a:avLst>
              <a:gd name="adj1" fmla="val 49556"/>
              <a:gd name="adj2" fmla="val 29994"/>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a-IR"/>
          </a:p>
        </p:txBody>
      </p:sp>
    </p:spTree>
  </p:cSld>
  <p:clrMapOvr>
    <a:masterClrMapping/>
  </p:clrMapOvr>
  <p:transition>
    <p:rand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type="body" idx="1"/>
          </p:nvPr>
        </p:nvSpPr>
        <p:spPr>
          <a:xfrm>
            <a:off x="457200" y="333375"/>
            <a:ext cx="8229600" cy="6191250"/>
          </a:xfrm>
        </p:spPr>
        <p:txBody>
          <a:bodyPr/>
          <a:lstStyle/>
          <a:p>
            <a:pPr algn="r" eaLnBrk="1" hangingPunct="1">
              <a:lnSpc>
                <a:spcPct val="80000"/>
              </a:lnSpc>
              <a:defRPr/>
            </a:pPr>
            <a:endParaRPr lang="fa-IR" sz="1600" smtClean="0"/>
          </a:p>
          <a:p>
            <a:pPr algn="r" rtl="1" eaLnBrk="1" hangingPunct="1">
              <a:lnSpc>
                <a:spcPct val="80000"/>
              </a:lnSpc>
              <a:defRPr/>
            </a:pPr>
            <a:r>
              <a:rPr lang="ar-SA" sz="1600" smtClean="0"/>
              <a:t>باب هفتم، در تأثیر تربیت</a:t>
            </a:r>
            <a:endParaRPr lang="en-US" sz="1600" smtClean="0"/>
          </a:p>
          <a:p>
            <a:pPr algn="r" rtl="1" eaLnBrk="1" hangingPunct="1">
              <a:lnSpc>
                <a:spcPct val="80000"/>
              </a:lnSpc>
              <a:defRPr/>
            </a:pPr>
            <a:r>
              <a:rPr lang="en-US" sz="1600" smtClean="0"/>
              <a:t>«</a:t>
            </a:r>
            <a:r>
              <a:rPr lang="ar-SA" sz="1600" smtClean="0"/>
              <a:t>برو شادی کن ای یار دل‌افروز// غم فردا نشاید خورد امروز</a:t>
            </a:r>
            <a:r>
              <a:rPr lang="en-US" sz="1600" smtClean="0"/>
              <a:t>» </a:t>
            </a:r>
          </a:p>
          <a:p>
            <a:pPr algn="r" rtl="1" eaLnBrk="1" hangingPunct="1">
              <a:lnSpc>
                <a:spcPct val="80000"/>
              </a:lnSpc>
              <a:defRPr/>
            </a:pPr>
            <a:r>
              <a:rPr lang="en-US" sz="1600" smtClean="0"/>
              <a:t>«</a:t>
            </a:r>
            <a:r>
              <a:rPr lang="ar-SA" sz="1600" smtClean="0"/>
              <a:t>چو دخلت نیست خرج آهسته‌تر کن// که می‌گویند ملاحان سرودی// اگر باران به‌کوهستان نبارد// به‌سالی دجله گردد خشک‌رودی</a:t>
            </a:r>
            <a:r>
              <a:rPr lang="en-US" sz="1600" smtClean="0"/>
              <a:t>» </a:t>
            </a:r>
          </a:p>
          <a:p>
            <a:pPr algn="r" rtl="1" eaLnBrk="1" hangingPunct="1">
              <a:lnSpc>
                <a:spcPct val="80000"/>
              </a:lnSpc>
              <a:defRPr/>
            </a:pPr>
            <a:r>
              <a:rPr lang="en-US" sz="1600" smtClean="0"/>
              <a:t>«</a:t>
            </a:r>
            <a:r>
              <a:rPr lang="ar-SA" sz="1600" smtClean="0"/>
              <a:t>خر عیسی گرش به‌مکه برند// چون بیاید، هنوز خر باشد</a:t>
            </a:r>
            <a:r>
              <a:rPr lang="en-US" sz="1600" smtClean="0"/>
              <a:t>» </a:t>
            </a:r>
          </a:p>
          <a:p>
            <a:pPr algn="r" rtl="1" eaLnBrk="1" hangingPunct="1">
              <a:lnSpc>
                <a:spcPct val="80000"/>
              </a:lnSpc>
              <a:defRPr/>
            </a:pPr>
            <a:r>
              <a:rPr lang="en-US" sz="1600" smtClean="0"/>
              <a:t>«</a:t>
            </a:r>
            <a:r>
              <a:rPr lang="ar-SA" sz="1600" smtClean="0"/>
              <a:t>اگر صـد ناپسند آید زدرویش// رفیقانش یکی از صد ندانند// وگر یک بذله گوید پادشاهی// از اقلیمی به‌اقلیمی رسانند</a:t>
            </a:r>
            <a:r>
              <a:rPr lang="en-US" sz="1600" smtClean="0"/>
              <a:t>» </a:t>
            </a:r>
          </a:p>
          <a:p>
            <a:pPr algn="r" rtl="1" eaLnBrk="1" hangingPunct="1">
              <a:lnSpc>
                <a:spcPct val="80000"/>
              </a:lnSpc>
              <a:defRPr/>
            </a:pPr>
            <a:r>
              <a:rPr lang="en-US" sz="1600" smtClean="0"/>
              <a:t>«</a:t>
            </a:r>
            <a:r>
              <a:rPr lang="ar-SA" sz="1600" smtClean="0"/>
              <a:t>فرشته‌خوی شود آدمی به‌کم خوردن// وگر خورد چو بهایم بیوفتد چو جماد</a:t>
            </a:r>
            <a:r>
              <a:rPr lang="en-US" sz="1600" smtClean="0"/>
              <a:t>» </a:t>
            </a:r>
          </a:p>
          <a:p>
            <a:pPr algn="r" rtl="1" eaLnBrk="1" hangingPunct="1">
              <a:lnSpc>
                <a:spcPct val="80000"/>
              </a:lnSpc>
              <a:defRPr/>
            </a:pPr>
            <a:r>
              <a:rPr lang="en-US" sz="1600" smtClean="0"/>
              <a:t>«</a:t>
            </a:r>
            <a:r>
              <a:rPr lang="ar-SA" sz="1600" smtClean="0"/>
              <a:t>هرکه در خردیش ادب نکنند// دربزرگی فلاح از او برخاست// چوب تررا چنان‌که خواهی پیچ// نشود خشک، جز به‌آتش، راست</a:t>
            </a:r>
            <a:r>
              <a:rPr lang="en-US" sz="1600" smtClean="0"/>
              <a:t>» </a:t>
            </a:r>
          </a:p>
          <a:p>
            <a:pPr algn="r" rtl="1" eaLnBrk="1" hangingPunct="1">
              <a:lnSpc>
                <a:spcPct val="80000"/>
              </a:lnSpc>
              <a:defRPr/>
            </a:pPr>
            <a:endParaRPr lang="fa-IR" sz="1600" smtClean="0"/>
          </a:p>
          <a:p>
            <a:pPr algn="r" rtl="1" eaLnBrk="1" hangingPunct="1">
              <a:lnSpc>
                <a:spcPct val="80000"/>
              </a:lnSpc>
              <a:defRPr/>
            </a:pPr>
            <a:r>
              <a:rPr lang="ar-SA" sz="1600" smtClean="0"/>
              <a:t>باب هشتم، در آداب صحبت</a:t>
            </a:r>
            <a:endParaRPr lang="en-US" sz="1600" smtClean="0"/>
          </a:p>
          <a:p>
            <a:pPr algn="r" rtl="1" eaLnBrk="1" hangingPunct="1">
              <a:lnSpc>
                <a:spcPct val="80000"/>
              </a:lnSpc>
              <a:defRPr/>
            </a:pPr>
            <a:r>
              <a:rPr lang="en-US" sz="1600" smtClean="0"/>
              <a:t>«</a:t>
            </a:r>
            <a:r>
              <a:rPr lang="ar-SA" sz="1600" smtClean="0"/>
              <a:t>بدان را نیک دارید ای عزیزان// که خوبان خود عزیز و نیک روزند</a:t>
            </a:r>
            <a:r>
              <a:rPr lang="en-US" sz="1600" smtClean="0"/>
              <a:t>» </a:t>
            </a:r>
          </a:p>
          <a:p>
            <a:pPr algn="r" rtl="1" eaLnBrk="1" hangingPunct="1">
              <a:lnSpc>
                <a:spcPct val="80000"/>
              </a:lnSpc>
              <a:defRPr/>
            </a:pPr>
            <a:r>
              <a:rPr lang="en-US" sz="1600" smtClean="0"/>
              <a:t>«</a:t>
            </a:r>
            <a:r>
              <a:rPr lang="ar-SA" sz="1600" smtClean="0"/>
              <a:t>بس قامت خوش که زیر چادر باشد// چون باز کنی مادر ِ مادر باشد</a:t>
            </a:r>
            <a:r>
              <a:rPr lang="en-US" sz="1600" smtClean="0"/>
              <a:t>» </a:t>
            </a:r>
          </a:p>
          <a:p>
            <a:pPr algn="r" rtl="1" eaLnBrk="1" hangingPunct="1">
              <a:lnSpc>
                <a:spcPct val="80000"/>
              </a:lnSpc>
              <a:defRPr/>
            </a:pPr>
            <a:r>
              <a:rPr lang="en-US" sz="1600" smtClean="0"/>
              <a:t>«</a:t>
            </a:r>
            <a:r>
              <a:rPr lang="ar-SA" sz="1600" smtClean="0"/>
              <a:t>بلبلا! مژده بهار بیار// خبر بد، به ‌بوم بازگذار</a:t>
            </a:r>
            <a:r>
              <a:rPr lang="en-US" sz="1600" smtClean="0"/>
              <a:t>» </a:t>
            </a:r>
          </a:p>
          <a:p>
            <a:pPr algn="r" rtl="1" eaLnBrk="1" hangingPunct="1">
              <a:lnSpc>
                <a:spcPct val="80000"/>
              </a:lnSpc>
              <a:defRPr/>
            </a:pPr>
            <a:r>
              <a:rPr lang="en-US" sz="1600" smtClean="0"/>
              <a:t>«</a:t>
            </a:r>
            <a:r>
              <a:rPr lang="ar-SA" sz="1600" smtClean="0"/>
              <a:t>خلعت سلطان اگرچه عزیز است، جامه خلقان خود به‌عزت‌تر و خوان بزرگان اگرچه لذیذ است، خرده انبان خود به ‌لذت تر</a:t>
            </a:r>
            <a:r>
              <a:rPr lang="en-US" sz="1600" smtClean="0"/>
              <a:t>.» </a:t>
            </a:r>
          </a:p>
          <a:p>
            <a:pPr algn="r" rtl="1" eaLnBrk="1" hangingPunct="1">
              <a:lnSpc>
                <a:spcPct val="80000"/>
              </a:lnSpc>
              <a:defRPr/>
            </a:pPr>
            <a:r>
              <a:rPr lang="en-US" sz="1600" smtClean="0"/>
              <a:t>«</a:t>
            </a:r>
            <a:r>
              <a:rPr lang="ar-SA" sz="1600" smtClean="0"/>
              <a:t>دوستی با پیل‌بانان یا مکن// یا بنا کن خانه‌ای درخورد پیل</a:t>
            </a:r>
            <a:r>
              <a:rPr lang="en-US" sz="1600" smtClean="0"/>
              <a:t>» </a:t>
            </a:r>
          </a:p>
          <a:p>
            <a:pPr algn="r" rtl="1" eaLnBrk="1" hangingPunct="1">
              <a:lnSpc>
                <a:spcPct val="80000"/>
              </a:lnSpc>
              <a:defRPr/>
            </a:pPr>
            <a:r>
              <a:rPr lang="en-US" sz="1600" smtClean="0"/>
              <a:t>«</a:t>
            </a:r>
            <a:r>
              <a:rPr lang="ar-SA" sz="1600" smtClean="0"/>
              <a:t>رحم آوردن بر بدان، ستم است بر نیکان؛ عفو کردن از ظالمان، جور است بر درویشان</a:t>
            </a:r>
            <a:r>
              <a:rPr lang="en-US" sz="1600" smtClean="0"/>
              <a:t>» </a:t>
            </a:r>
          </a:p>
          <a:p>
            <a:pPr algn="r" rtl="1" eaLnBrk="1" hangingPunct="1">
              <a:lnSpc>
                <a:spcPct val="80000"/>
              </a:lnSpc>
              <a:defRPr/>
            </a:pPr>
            <a:r>
              <a:rPr lang="en-US" sz="1600" smtClean="0"/>
              <a:t>«</a:t>
            </a:r>
            <a:r>
              <a:rPr lang="ar-SA" sz="1600" smtClean="0"/>
              <a:t>سرکه از دسـت‌رنج خویش و تره// بهتر از نان دهخدا و بره</a:t>
            </a:r>
            <a:r>
              <a:rPr lang="en-US" sz="1600" smtClean="0"/>
              <a:t>» </a:t>
            </a:r>
          </a:p>
          <a:p>
            <a:pPr algn="r" rtl="1" eaLnBrk="1" hangingPunct="1">
              <a:lnSpc>
                <a:spcPct val="80000"/>
              </a:lnSpc>
              <a:defRPr/>
            </a:pPr>
            <a:r>
              <a:rPr lang="en-US" sz="1600" smtClean="0"/>
              <a:t>«</a:t>
            </a:r>
            <a:r>
              <a:rPr lang="ar-SA" sz="1600" smtClean="0"/>
              <a:t>سنگ بدگوهر اگر کاسه زرین شکند// قیمت سنگ نیفزاید و زر کم نشود</a:t>
            </a:r>
            <a:r>
              <a:rPr lang="en-US" sz="1600" smtClean="0"/>
              <a:t>» </a:t>
            </a:r>
          </a:p>
          <a:p>
            <a:pPr algn="r" rtl="1" eaLnBrk="1" hangingPunct="1">
              <a:lnSpc>
                <a:spcPct val="80000"/>
              </a:lnSpc>
              <a:defRPr/>
            </a:pPr>
            <a:r>
              <a:rPr lang="en-US" sz="1600" smtClean="0"/>
              <a:t>«</a:t>
            </a:r>
            <a:r>
              <a:rPr lang="ar-SA" sz="1600" smtClean="0"/>
              <a:t>کهن‌جامه خویش پیراستن// به‌از جامهٔ عاریت خواستن</a:t>
            </a:r>
            <a:r>
              <a:rPr lang="en-US" sz="1600" smtClean="0"/>
              <a:t>» </a:t>
            </a:r>
          </a:p>
          <a:p>
            <a:pPr algn="r" rtl="1" eaLnBrk="1" hangingPunct="1">
              <a:lnSpc>
                <a:spcPct val="80000"/>
              </a:lnSpc>
              <a:defRPr/>
            </a:pPr>
            <a:r>
              <a:rPr lang="en-US" sz="1600" smtClean="0"/>
              <a:t>«</a:t>
            </a:r>
            <a:r>
              <a:rPr lang="ar-SA" sz="1600" smtClean="0"/>
              <a:t>نه‌محقق بود نه‌ دانشمند// چارپایی براو کتابی چند// آن تهی‌مغز را چه ‌علم و خبر// که براو هیزم است یا دفتر</a:t>
            </a:r>
            <a:r>
              <a:rPr lang="en-US" sz="1600" smtClean="0"/>
              <a:t>» </a:t>
            </a:r>
          </a:p>
        </p:txBody>
      </p:sp>
      <p:sp>
        <p:nvSpPr>
          <p:cNvPr id="27651" name="AutoShape 4">
            <a:hlinkClick r:id="" action="ppaction://hlinkshowjump?jump=nextslide"/>
          </p:cNvPr>
          <p:cNvSpPr>
            <a:spLocks noChangeArrowheads="1"/>
          </p:cNvSpPr>
          <p:nvPr/>
        </p:nvSpPr>
        <p:spPr bwMode="auto">
          <a:xfrm>
            <a:off x="8172450" y="6165850"/>
            <a:ext cx="433388" cy="360363"/>
          </a:xfrm>
          <a:prstGeom prst="rightArrow">
            <a:avLst>
              <a:gd name="adj1" fmla="val 50000"/>
              <a:gd name="adj2" fmla="val 3006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a-IR"/>
          </a:p>
        </p:txBody>
      </p:sp>
      <p:sp>
        <p:nvSpPr>
          <p:cNvPr id="27652" name="AutoShape 6">
            <a:hlinkClick r:id="" action="ppaction://hlinkshowjump?jump=previousslide"/>
          </p:cNvPr>
          <p:cNvSpPr>
            <a:spLocks noChangeArrowheads="1"/>
          </p:cNvSpPr>
          <p:nvPr/>
        </p:nvSpPr>
        <p:spPr bwMode="auto">
          <a:xfrm>
            <a:off x="539750" y="6165850"/>
            <a:ext cx="431800" cy="358775"/>
          </a:xfrm>
          <a:prstGeom prst="leftArrow">
            <a:avLst>
              <a:gd name="adj1" fmla="val 49556"/>
              <a:gd name="adj2" fmla="val 29994"/>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a-IR"/>
          </a:p>
        </p:txBody>
      </p:sp>
    </p:spTree>
  </p:cSld>
  <p:clrMapOvr>
    <a:masterClrMapping/>
  </p:clrMapOvr>
  <p:transition>
    <p:rand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type="body" idx="1"/>
          </p:nvPr>
        </p:nvSpPr>
        <p:spPr>
          <a:xfrm>
            <a:off x="457200" y="260350"/>
            <a:ext cx="8229600" cy="6264275"/>
          </a:xfrm>
        </p:spPr>
        <p:txBody>
          <a:bodyPr/>
          <a:lstStyle/>
          <a:p>
            <a:pPr algn="r" rtl="1" eaLnBrk="1" hangingPunct="1">
              <a:lnSpc>
                <a:spcPct val="80000"/>
              </a:lnSpc>
              <a:defRPr/>
            </a:pPr>
            <a:r>
              <a:rPr lang="ar-SA" sz="1400" smtClean="0"/>
              <a:t>بوستان سعدی</a:t>
            </a:r>
            <a:endParaRPr lang="en-US" sz="1400" smtClean="0"/>
          </a:p>
          <a:p>
            <a:pPr algn="r" rtl="1" eaLnBrk="1" hangingPunct="1">
              <a:lnSpc>
                <a:spcPct val="80000"/>
              </a:lnSpc>
              <a:defRPr/>
            </a:pPr>
            <a:endParaRPr lang="en-US" sz="1400" smtClean="0"/>
          </a:p>
          <a:p>
            <a:pPr algn="r" rtl="1" eaLnBrk="1" hangingPunct="1">
              <a:lnSpc>
                <a:spcPct val="80000"/>
              </a:lnSpc>
              <a:defRPr/>
            </a:pPr>
            <a:r>
              <a:rPr lang="ar-SA" sz="1400" smtClean="0"/>
              <a:t>باب اول، در عدل و تدبیر و رای</a:t>
            </a:r>
            <a:endParaRPr lang="en-US" sz="1400" smtClean="0"/>
          </a:p>
          <a:p>
            <a:pPr algn="r" rtl="1" eaLnBrk="1" hangingPunct="1">
              <a:lnSpc>
                <a:spcPct val="80000"/>
              </a:lnSpc>
              <a:defRPr/>
            </a:pPr>
            <a:r>
              <a:rPr lang="en-US" sz="1400" smtClean="0"/>
              <a:t>«</a:t>
            </a:r>
            <a:r>
              <a:rPr lang="ar-SA" sz="1400" smtClean="0"/>
              <a:t>من از بینوائی نی‌ام روی زرد// غم بینوایان رخم زرد کرد</a:t>
            </a:r>
            <a:r>
              <a:rPr lang="en-US" sz="1400" smtClean="0"/>
              <a:t>» </a:t>
            </a:r>
          </a:p>
          <a:p>
            <a:pPr algn="r" rtl="1" eaLnBrk="1" hangingPunct="1">
              <a:lnSpc>
                <a:spcPct val="80000"/>
              </a:lnSpc>
              <a:defRPr/>
            </a:pPr>
            <a:endParaRPr lang="en-US" sz="1400" smtClean="0"/>
          </a:p>
          <a:p>
            <a:pPr algn="r" rtl="1" eaLnBrk="1" hangingPunct="1">
              <a:lnSpc>
                <a:spcPct val="80000"/>
              </a:lnSpc>
              <a:defRPr/>
            </a:pPr>
            <a:r>
              <a:rPr lang="ar-SA" sz="1400" smtClean="0"/>
              <a:t>باب ششم، در قناعت</a:t>
            </a:r>
            <a:endParaRPr lang="en-US" sz="1400" smtClean="0"/>
          </a:p>
          <a:p>
            <a:pPr algn="r" rtl="1" eaLnBrk="1" hangingPunct="1">
              <a:lnSpc>
                <a:spcPct val="80000"/>
              </a:lnSpc>
              <a:defRPr/>
            </a:pPr>
            <a:r>
              <a:rPr lang="en-US" sz="1400" smtClean="0"/>
              <a:t>«</a:t>
            </a:r>
            <a:r>
              <a:rPr lang="ar-SA" sz="1400" smtClean="0"/>
              <a:t>تنور شکم دم به‌دم تافتن// مصیبت بود روز نایافتن</a:t>
            </a:r>
            <a:r>
              <a:rPr lang="en-US" sz="1400" smtClean="0"/>
              <a:t>» </a:t>
            </a:r>
          </a:p>
          <a:p>
            <a:pPr algn="r" rtl="1" eaLnBrk="1" hangingPunct="1">
              <a:lnSpc>
                <a:spcPct val="80000"/>
              </a:lnSpc>
              <a:defRPr/>
            </a:pPr>
            <a:r>
              <a:rPr lang="en-US" sz="1400" smtClean="0"/>
              <a:t>«</a:t>
            </a:r>
            <a:r>
              <a:rPr lang="ar-SA" sz="1400" smtClean="0"/>
              <a:t>جُوینی که از سعـی بازو خـورم// به‌از میده، بر خـوان ِ اهل ِ کرَم</a:t>
            </a:r>
            <a:r>
              <a:rPr lang="en-US" sz="1400" smtClean="0"/>
              <a:t>» </a:t>
            </a:r>
          </a:p>
          <a:p>
            <a:pPr algn="r" rtl="1" eaLnBrk="1" hangingPunct="1">
              <a:lnSpc>
                <a:spcPct val="80000"/>
              </a:lnSpc>
              <a:defRPr/>
            </a:pPr>
            <a:r>
              <a:rPr lang="en-US" sz="1400" smtClean="0"/>
              <a:t>«</a:t>
            </a:r>
            <a:r>
              <a:rPr lang="ar-SA" sz="1400" smtClean="0"/>
              <a:t>دل، از بی‌مرادی به‌فکرت مسوز// شب آبستن است ای برادر به‌روز</a:t>
            </a:r>
            <a:r>
              <a:rPr lang="en-US" sz="1400" smtClean="0"/>
              <a:t>» </a:t>
            </a:r>
          </a:p>
          <a:p>
            <a:pPr algn="r" rtl="1" eaLnBrk="1" hangingPunct="1">
              <a:lnSpc>
                <a:spcPct val="80000"/>
              </a:lnSpc>
              <a:defRPr/>
            </a:pPr>
            <a:r>
              <a:rPr lang="en-US" sz="1400" smtClean="0"/>
              <a:t>«</a:t>
            </a:r>
            <a:r>
              <a:rPr lang="ar-SA" sz="1400" smtClean="0"/>
              <a:t>گدا را کند یک درم سیم سیر// سلیمان به‌ملک عجم نیم‌سیر</a:t>
            </a:r>
            <a:r>
              <a:rPr lang="en-US" sz="1400" smtClean="0"/>
              <a:t>» </a:t>
            </a:r>
          </a:p>
          <a:p>
            <a:pPr algn="r" rtl="1" eaLnBrk="1" hangingPunct="1">
              <a:lnSpc>
                <a:spcPct val="80000"/>
              </a:lnSpc>
              <a:defRPr/>
            </a:pPr>
            <a:endParaRPr lang="en-US" sz="1400" smtClean="0"/>
          </a:p>
          <a:p>
            <a:pPr algn="r" rtl="1" eaLnBrk="1" hangingPunct="1">
              <a:lnSpc>
                <a:spcPct val="80000"/>
              </a:lnSpc>
              <a:defRPr/>
            </a:pPr>
            <a:r>
              <a:rPr lang="ar-SA" sz="1400" smtClean="0"/>
              <a:t>غزلیات</a:t>
            </a:r>
            <a:endParaRPr lang="en-US" sz="1400" smtClean="0"/>
          </a:p>
          <a:p>
            <a:pPr algn="r" rtl="1" eaLnBrk="1" hangingPunct="1">
              <a:lnSpc>
                <a:spcPct val="80000"/>
              </a:lnSpc>
              <a:defRPr/>
            </a:pPr>
            <a:r>
              <a:rPr lang="en-US" sz="1400" smtClean="0"/>
              <a:t>«</a:t>
            </a:r>
            <a:r>
              <a:rPr lang="ar-SA" sz="1400" smtClean="0"/>
              <a:t>همه عمر برندارم سر از این خمار مستی// که هنوز من نبودم که تو در دلم نشستی// تو نه مثل آفتابی، که حضور و غیبت افتد// دگران روند و آیند و، تو هم‌چنان که هستی</a:t>
            </a:r>
            <a:r>
              <a:rPr lang="en-US" sz="1400" smtClean="0"/>
              <a:t>» </a:t>
            </a:r>
          </a:p>
          <a:p>
            <a:pPr algn="r" rtl="1" eaLnBrk="1" hangingPunct="1">
              <a:lnSpc>
                <a:spcPct val="80000"/>
              </a:lnSpc>
              <a:defRPr/>
            </a:pPr>
            <a:r>
              <a:rPr lang="ar-SA" sz="1400" smtClean="0"/>
              <a:t>حرف هـ</a:t>
            </a:r>
            <a:r>
              <a:rPr lang="en-US" sz="1400" smtClean="0"/>
              <a:t> </a:t>
            </a:r>
          </a:p>
          <a:p>
            <a:pPr algn="r" eaLnBrk="1" hangingPunct="1">
              <a:lnSpc>
                <a:spcPct val="80000"/>
              </a:lnSpc>
              <a:defRPr/>
            </a:pPr>
            <a:endParaRPr lang="en-US" sz="1400" smtClean="0"/>
          </a:p>
        </p:txBody>
      </p:sp>
      <p:pic>
        <p:nvPicPr>
          <p:cNvPr id="28675" name="Picture 4" descr="465945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00338" y="3933825"/>
            <a:ext cx="3562350" cy="2405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6" name="AutoShape 7">
            <a:hlinkClick r:id="" action="ppaction://hlinkshowjump?jump=nextslide"/>
          </p:cNvPr>
          <p:cNvSpPr>
            <a:spLocks noChangeArrowheads="1"/>
          </p:cNvSpPr>
          <p:nvPr/>
        </p:nvSpPr>
        <p:spPr bwMode="auto">
          <a:xfrm>
            <a:off x="8172450" y="6165850"/>
            <a:ext cx="433388" cy="360363"/>
          </a:xfrm>
          <a:prstGeom prst="rightArrow">
            <a:avLst>
              <a:gd name="adj1" fmla="val 50000"/>
              <a:gd name="adj2" fmla="val 3006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a-IR"/>
          </a:p>
        </p:txBody>
      </p:sp>
      <p:sp>
        <p:nvSpPr>
          <p:cNvPr id="28677" name="AutoShape 9">
            <a:hlinkClick r:id="" action="ppaction://hlinkshowjump?jump=previousslide"/>
          </p:cNvPr>
          <p:cNvSpPr>
            <a:spLocks noChangeArrowheads="1"/>
          </p:cNvSpPr>
          <p:nvPr/>
        </p:nvSpPr>
        <p:spPr bwMode="auto">
          <a:xfrm>
            <a:off x="539750" y="6165850"/>
            <a:ext cx="431800" cy="358775"/>
          </a:xfrm>
          <a:prstGeom prst="leftArrow">
            <a:avLst>
              <a:gd name="adj1" fmla="val 49556"/>
              <a:gd name="adj2" fmla="val 29994"/>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a-IR"/>
          </a:p>
        </p:txBody>
      </p:sp>
    </p:spTree>
  </p:cSld>
  <p:clrMapOvr>
    <a:masterClrMapping/>
  </p:clrMapOvr>
  <p:transition>
    <p:rand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type="body" sz="half" idx="1"/>
          </p:nvPr>
        </p:nvSpPr>
        <p:spPr>
          <a:xfrm>
            <a:off x="457200" y="188913"/>
            <a:ext cx="8362950" cy="6192837"/>
          </a:xfrm>
        </p:spPr>
        <p:txBody>
          <a:bodyPr/>
          <a:lstStyle/>
          <a:p>
            <a:pPr algn="r" rtl="1" eaLnBrk="1" hangingPunct="1">
              <a:defRPr/>
            </a:pPr>
            <a:r>
              <a:rPr lang="ar-SA" sz="1200" smtClean="0"/>
              <a:t>سعدی</a:t>
            </a:r>
            <a:endParaRPr lang="en-US" sz="1200" smtClean="0"/>
          </a:p>
          <a:p>
            <a:pPr algn="r" rtl="1" eaLnBrk="1" hangingPunct="1">
              <a:defRPr/>
            </a:pPr>
            <a:r>
              <a:rPr lang="ar-SA" sz="1200" smtClean="0"/>
              <a:t>ابومحمد مُصلِح بن عَبدُالله</a:t>
            </a:r>
            <a:r>
              <a:rPr lang="en-US" sz="1200" smtClean="0"/>
              <a:t>  </a:t>
            </a:r>
          </a:p>
          <a:p>
            <a:pPr algn="r" rtl="1" eaLnBrk="1" hangingPunct="1">
              <a:defRPr/>
            </a:pPr>
            <a:r>
              <a:rPr lang="ar-SA" sz="1200" smtClean="0"/>
              <a:t>زمینه فعالیت شاعر و نویسنده</a:t>
            </a:r>
            <a:r>
              <a:rPr lang="en-US" sz="1200" smtClean="0"/>
              <a:t> </a:t>
            </a:r>
          </a:p>
          <a:p>
            <a:pPr algn="r" rtl="1" eaLnBrk="1" hangingPunct="1">
              <a:defRPr/>
            </a:pPr>
            <a:r>
              <a:rPr lang="ar-SA" sz="1200" smtClean="0"/>
              <a:t>تولد ۵۸۵ یا حدود ۶۰۶</a:t>
            </a:r>
            <a:endParaRPr lang="en-US" sz="1200" smtClean="0"/>
          </a:p>
          <a:p>
            <a:pPr algn="r" rtl="1" eaLnBrk="1" hangingPunct="1">
              <a:defRPr/>
            </a:pPr>
            <a:r>
              <a:rPr lang="ar-SA" sz="1200" smtClean="0"/>
              <a:t>شیراز، ایران</a:t>
            </a:r>
            <a:r>
              <a:rPr lang="en-US" sz="1200" smtClean="0"/>
              <a:t>. </a:t>
            </a:r>
          </a:p>
          <a:p>
            <a:pPr algn="r" rtl="1" eaLnBrk="1" hangingPunct="1">
              <a:defRPr/>
            </a:pPr>
            <a:r>
              <a:rPr lang="ar-SA" sz="1200" smtClean="0"/>
              <a:t>مرگ ۶۷۱ یا ۶۹۱ هجری قمری</a:t>
            </a:r>
            <a:endParaRPr lang="en-US" sz="1200" smtClean="0"/>
          </a:p>
          <a:p>
            <a:pPr algn="r" rtl="1" eaLnBrk="1" hangingPunct="1">
              <a:defRPr/>
            </a:pPr>
            <a:r>
              <a:rPr lang="ar-SA" sz="1200" smtClean="0"/>
              <a:t>شیراز، ایران</a:t>
            </a:r>
            <a:r>
              <a:rPr lang="en-US" sz="1200" smtClean="0"/>
              <a:t>. </a:t>
            </a:r>
          </a:p>
          <a:p>
            <a:pPr algn="r" rtl="1" eaLnBrk="1" hangingPunct="1">
              <a:defRPr/>
            </a:pPr>
            <a:r>
              <a:rPr lang="ar-SA" sz="1200" smtClean="0"/>
              <a:t>گفتاورد</a:t>
            </a:r>
            <a:r>
              <a:rPr lang="en-US" sz="1200" smtClean="0"/>
              <a:t> </a:t>
            </a:r>
          </a:p>
          <a:p>
            <a:pPr algn="r" rtl="1" eaLnBrk="1" hangingPunct="1">
              <a:defRPr/>
            </a:pPr>
            <a:r>
              <a:rPr lang="ar-SA" sz="1200" smtClean="0"/>
              <a:t>عشق سعدی نه حدیثیست که پنهان ماند/داستانیست که بر هر سر بازاری هست</a:t>
            </a:r>
            <a:r>
              <a:rPr lang="en-US" sz="1200" smtClean="0"/>
              <a:t> </a:t>
            </a:r>
          </a:p>
          <a:p>
            <a:pPr algn="r" rtl="1" eaLnBrk="1" hangingPunct="1">
              <a:defRPr/>
            </a:pPr>
            <a:r>
              <a:rPr lang="en-US" sz="1200" smtClean="0"/>
              <a:t> </a:t>
            </a:r>
          </a:p>
          <a:p>
            <a:pPr algn="r" rtl="1" eaLnBrk="1" hangingPunct="1">
              <a:defRPr/>
            </a:pPr>
            <a:r>
              <a:rPr lang="ar-SA" sz="1200" smtClean="0"/>
              <a:t>ابومحمد مُصلِح بن عَبدُالله مشهور به سعدی شیرازی (حدود ۵۸۵ یا حدود ۶۰۶ – ۶۷۱ یا ۶۹۱ هجری قمری) شاعر و نویسندهٔ پارسی‌گوی ایرانی است. مقامش نزد اهل ادب تا بدانجاست که به وی لقب استاد سخن داده‌اند. آثار معروفش کتاب گلستان در نثر و بوستان در بحر متقارب و نیز</a:t>
            </a:r>
            <a:r>
              <a:rPr lang="en-US" sz="1200" smtClean="0"/>
              <a:t/>
            </a:r>
            <a:br>
              <a:rPr lang="en-US" sz="1200" smtClean="0"/>
            </a:br>
            <a:r>
              <a:rPr lang="ar-SA" sz="1200" smtClean="0"/>
              <a:t>غزلیات وی است</a:t>
            </a:r>
            <a:endParaRPr lang="en-US" sz="1200" smtClean="0"/>
          </a:p>
          <a:p>
            <a:pPr algn="r" eaLnBrk="1" hangingPunct="1">
              <a:defRPr/>
            </a:pPr>
            <a:endParaRPr lang="en-US" sz="1200" smtClean="0"/>
          </a:p>
          <a:p>
            <a:pPr algn="r" eaLnBrk="1" hangingPunct="1">
              <a:defRPr/>
            </a:pPr>
            <a:endParaRPr lang="en-US" sz="1200" smtClean="0"/>
          </a:p>
        </p:txBody>
      </p:sp>
      <p:pic>
        <p:nvPicPr>
          <p:cNvPr id="29699" name="Picture 10" descr="200px-Saadi_sherozi"/>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3419475" y="3068638"/>
            <a:ext cx="2390775" cy="3311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9700" name="AutoShape 13">
            <a:hlinkClick r:id="" action="ppaction://hlinkshowjump?jump=nextslide"/>
          </p:cNvPr>
          <p:cNvSpPr>
            <a:spLocks noChangeArrowheads="1"/>
          </p:cNvSpPr>
          <p:nvPr/>
        </p:nvSpPr>
        <p:spPr bwMode="auto">
          <a:xfrm>
            <a:off x="8172450" y="6165850"/>
            <a:ext cx="433388" cy="360363"/>
          </a:xfrm>
          <a:prstGeom prst="rightArrow">
            <a:avLst>
              <a:gd name="adj1" fmla="val 50000"/>
              <a:gd name="adj2" fmla="val 3006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a-IR"/>
          </a:p>
        </p:txBody>
      </p:sp>
      <p:sp>
        <p:nvSpPr>
          <p:cNvPr id="29701" name="AutoShape 15">
            <a:hlinkClick r:id="" action="ppaction://hlinkshowjump?jump=previousslide"/>
          </p:cNvPr>
          <p:cNvSpPr>
            <a:spLocks noChangeArrowheads="1"/>
          </p:cNvSpPr>
          <p:nvPr/>
        </p:nvSpPr>
        <p:spPr bwMode="auto">
          <a:xfrm>
            <a:off x="539750" y="6165850"/>
            <a:ext cx="431800" cy="358775"/>
          </a:xfrm>
          <a:prstGeom prst="leftArrow">
            <a:avLst>
              <a:gd name="adj1" fmla="val 49556"/>
              <a:gd name="adj2" fmla="val 29994"/>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a-IR"/>
          </a:p>
        </p:txBody>
      </p:sp>
    </p:spTree>
  </p:cSld>
  <p:clrMapOvr>
    <a:masterClrMapping/>
  </p:clrMapOvr>
  <p:transition>
    <p:rand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type="body" idx="1"/>
          </p:nvPr>
        </p:nvSpPr>
        <p:spPr>
          <a:xfrm>
            <a:off x="457200" y="333375"/>
            <a:ext cx="8229600" cy="6191250"/>
          </a:xfrm>
        </p:spPr>
        <p:txBody>
          <a:bodyPr/>
          <a:lstStyle/>
          <a:p>
            <a:pPr algn="r" rtl="1" eaLnBrk="1" hangingPunct="1">
              <a:lnSpc>
                <a:spcPct val="80000"/>
              </a:lnSpc>
              <a:defRPr/>
            </a:pPr>
            <a:r>
              <a:rPr lang="ar-SA" sz="1400" smtClean="0"/>
              <a:t>ابومحمد مُصلِح بن عَبدُالله مشهور به سعدی شیرازی معروف به مشرف الدین ، شیخ سعدی یا شیخ شیراز است ، بین سال های 585 ، 504 متولد شد. درباره نام و نام پدر شاعر و هم چنین تاریخ تولد سعدی اختلاف بسیار است. سعدی در شیراز پای به هستی نهاد و هنوز کودکی بیش نبود که پدرش در گذشت. آنچه مسلم است اغلب افراد خانواده وی اهل علم و دین و دانش بودند</a:t>
            </a:r>
            <a:r>
              <a:rPr lang="en-US" sz="1400" smtClean="0"/>
              <a:t>. </a:t>
            </a:r>
          </a:p>
          <a:p>
            <a:pPr algn="r" rtl="1" eaLnBrk="1" hangingPunct="1">
              <a:lnSpc>
                <a:spcPct val="80000"/>
              </a:lnSpc>
              <a:defRPr/>
            </a:pPr>
            <a:r>
              <a:rPr lang="ar-SA" sz="1400" smtClean="0"/>
              <a:t>سعدی خود در این مورد می گوید</a:t>
            </a:r>
            <a:r>
              <a:rPr lang="en-US" sz="1400" smtClean="0"/>
              <a:t>: </a:t>
            </a:r>
          </a:p>
          <a:p>
            <a:pPr algn="r" rtl="1" eaLnBrk="1" hangingPunct="1">
              <a:lnSpc>
                <a:spcPct val="80000"/>
              </a:lnSpc>
              <a:defRPr/>
            </a:pPr>
            <a:r>
              <a:rPr lang="ar-SA" sz="1400" smtClean="0"/>
              <a:t>همه قبیله من، عالمان دین بودند</a:t>
            </a:r>
            <a:r>
              <a:rPr lang="en-US" sz="1400" smtClean="0"/>
              <a:t>            </a:t>
            </a:r>
          </a:p>
          <a:p>
            <a:pPr algn="r" rtl="1" eaLnBrk="1" hangingPunct="1">
              <a:lnSpc>
                <a:spcPct val="80000"/>
              </a:lnSpc>
              <a:defRPr/>
            </a:pPr>
            <a:r>
              <a:rPr lang="ar-SA" sz="1400" smtClean="0"/>
              <a:t>مرا معلم عشق تو، شاعری آموخت</a:t>
            </a:r>
            <a:endParaRPr lang="en-US" sz="1400" smtClean="0"/>
          </a:p>
          <a:p>
            <a:pPr algn="r" rtl="1" eaLnBrk="1" hangingPunct="1">
              <a:lnSpc>
                <a:spcPct val="80000"/>
              </a:lnSpc>
              <a:defRPr/>
            </a:pPr>
            <a:r>
              <a:rPr lang="ar-SA" sz="1400" smtClean="0"/>
              <a:t>سعدی پس از تحصیل مقدمات علوم از شیراز به بغداد رفت و در مدرسه نظامیه به تکمیل دانش خود پرداخت. او در نظامیه بغداد که مهم ترین مرکز علم و دانش آن زمان به حساب می آید. او در درس استادان معروفی چون سهروردی شرکت کرد. سعدی پس از این دوره به حجاز، شام و سوریه رفت و در آخر راهی سفر حج شد. او در شهرهای شام (سوریه امروزی) به سخنرانی هم می پرداخت ولی در همین حال، بر اثر این سفرها به تجربه و دانش خود نیز می افزود</a:t>
            </a:r>
            <a:r>
              <a:rPr lang="en-US" sz="1400" smtClean="0"/>
              <a:t>. </a:t>
            </a:r>
          </a:p>
          <a:p>
            <a:pPr algn="r" rtl="1" eaLnBrk="1" hangingPunct="1">
              <a:lnSpc>
                <a:spcPct val="80000"/>
              </a:lnSpc>
              <a:defRPr/>
            </a:pPr>
            <a:r>
              <a:rPr lang="ar-SA" sz="1400" smtClean="0"/>
              <a:t>سعدی در روزگار سلطنت "اتابک ابوبکر بن سعد" به شیراز بازگشت و در همین ایام دو اثر جاودان بوستان و گلستان را آفرید و به نام «اتابک» و پسرش سعد بن ابوبکر کرد. برخی معتقدند که او لقب سعدی را نیز از همین نام "سعد بن ابوبکر" گرفته است</a:t>
            </a:r>
            <a:r>
              <a:rPr lang="en-US" sz="1400" smtClean="0"/>
              <a:t>. </a:t>
            </a:r>
          </a:p>
          <a:p>
            <a:pPr algn="r" rtl="1" eaLnBrk="1" hangingPunct="1">
              <a:lnSpc>
                <a:spcPct val="80000"/>
              </a:lnSpc>
              <a:defRPr/>
            </a:pPr>
            <a:r>
              <a:rPr lang="ar-SA" sz="1400" smtClean="0"/>
              <a:t>پس از بین رفتن حکومت سلغریان، سعدی بار دیگر از شیراز خارج شد و به بغداد و حجاز رفت</a:t>
            </a:r>
            <a:r>
              <a:rPr lang="en-US" sz="1400" smtClean="0"/>
              <a:t>. </a:t>
            </a:r>
          </a:p>
          <a:p>
            <a:pPr algn="r" rtl="1" eaLnBrk="1" hangingPunct="1">
              <a:lnSpc>
                <a:spcPct val="80000"/>
              </a:lnSpc>
              <a:defRPr/>
            </a:pPr>
            <a:r>
              <a:rPr lang="ar-SA" sz="1400" smtClean="0"/>
              <a:t>در بازگشت به شیراز، با آن که مورد احترام و تکریم بزرگان فارس بود، بنا بر مشهور به خلوت پناه برد و مشغول ریاضت شد</a:t>
            </a:r>
            <a:r>
              <a:rPr lang="en-US" sz="1400" smtClean="0"/>
              <a:t>. </a:t>
            </a:r>
          </a:p>
          <a:p>
            <a:pPr algn="r" rtl="1" eaLnBrk="1" hangingPunct="1">
              <a:lnSpc>
                <a:spcPct val="80000"/>
              </a:lnSpc>
              <a:defRPr/>
            </a:pPr>
            <a:r>
              <a:rPr lang="ar-SA" sz="1400" smtClean="0"/>
              <a:t>سعدی، شاعر جهاندیده، جهانگرد و سالک سرزمین های دور و غریب بود؛ او خود را با تاجران ادویه و کالا و زئران اماکن مقدس همراه می کرد. از پادشاهان حکایت ها شنیده و روزگار را با آنان به مدارا می گذراند</a:t>
            </a:r>
            <a:r>
              <a:rPr lang="en-US" sz="1400" smtClean="0"/>
              <a:t>. </a:t>
            </a:r>
          </a:p>
          <a:p>
            <a:pPr algn="r" rtl="1" eaLnBrk="1" hangingPunct="1">
              <a:lnSpc>
                <a:spcPct val="80000"/>
              </a:lnSpc>
              <a:defRPr/>
            </a:pPr>
            <a:r>
              <a:rPr lang="ar-SA" sz="1400" smtClean="0"/>
              <a:t>سفاکی و سخاوتشان را نیک می شناخت و گاه عطایشان را به لقایشان می بخشید. با عاشقان و پهلوانات و مدعیان و شیوخ و صوفیان و رندان به جبر و اختیار همنشین می شد و خامی روزگار جوانی را به تجربه سفرهای مکرر به پختگی دوران پیری پیوند می زد</a:t>
            </a:r>
            <a:r>
              <a:rPr lang="en-US" sz="1400" smtClean="0"/>
              <a:t>. </a:t>
            </a:r>
          </a:p>
          <a:p>
            <a:pPr algn="r" rtl="1" eaLnBrk="1" hangingPunct="1">
              <a:lnSpc>
                <a:spcPct val="80000"/>
              </a:lnSpc>
              <a:defRPr/>
            </a:pPr>
            <a:r>
              <a:rPr lang="ar-SA" sz="1400" smtClean="0"/>
              <a:t>سفرهای سعدی تنها جستجوی تنوع ، طلب دانش و آگاهی از رسوم و فرهنگ های مختلف نبود. بلکه هر سفر تجربه ای معنوی نیز به شمار می آمد</a:t>
            </a:r>
            <a:r>
              <a:rPr lang="en-US" sz="1400" smtClean="0"/>
              <a:t>. </a:t>
            </a:r>
          </a:p>
          <a:p>
            <a:pPr algn="r" rtl="1" eaLnBrk="1" hangingPunct="1">
              <a:lnSpc>
                <a:spcPct val="80000"/>
              </a:lnSpc>
              <a:defRPr/>
            </a:pPr>
            <a:r>
              <a:rPr lang="ar-SA" sz="1400" smtClean="0"/>
              <a:t>سنت تصوف اسلامی همواره مبتنی بر سیر و سلوک عارف در جهان آفاق و انفس بود و سالک، مسافری است که باید در هر دو وادی ، سیری داشته باشد؛ یعنی سفری در درون و سفری در بیرون. وارد شدن سعدی به حلقه شیخ شهاب الدین سهروردی خود گواه این موضوع است</a:t>
            </a:r>
            <a:r>
              <a:rPr lang="en-US" sz="1400" smtClean="0"/>
              <a:t>. </a:t>
            </a:r>
          </a:p>
          <a:p>
            <a:pPr algn="r" rtl="1" eaLnBrk="1" hangingPunct="1">
              <a:lnSpc>
                <a:spcPct val="80000"/>
              </a:lnSpc>
              <a:defRPr/>
            </a:pPr>
            <a:r>
              <a:rPr lang="ar-SA" sz="1400" smtClean="0"/>
              <a:t>ره آورد این سفرها برای شاعر، علاوه بر تجارب معنوی و دنیوی، انبوهی از روایت، قصه ها و مشاهدات بود که ریشه در واقعیت زندگی داشت. چنان که هر حکایت گلستان، پنجره ای رو به زندگی می گشاید و گویی هر عبارتش از پس هزاران تجربه و آزمایش به شیوه ای یقینی بیان می شود. گویی، هر حکایت پیش از آن که وابسته به دنیای تخیل و نظر باشد، حاصل دنیای تجارب عملی است</a:t>
            </a:r>
            <a:r>
              <a:rPr lang="en-US" sz="1400" smtClean="0"/>
              <a:t>. </a:t>
            </a:r>
          </a:p>
          <a:p>
            <a:pPr algn="r" rtl="1" eaLnBrk="1" hangingPunct="1">
              <a:lnSpc>
                <a:spcPct val="80000"/>
              </a:lnSpc>
              <a:defRPr/>
            </a:pPr>
            <a:r>
              <a:rPr lang="ar-SA" sz="1400" smtClean="0"/>
              <a:t>شاید یکی از مهم ترین عوامل دلنشینی پندها و اندرزهای سعدی در میان عوام و خواص، وجه عینی بودن آنهاست. اگرچه لحن کلام و نحوه بیان هنرمندانه آنها نیز سهمی عمده در ماندگاری این نوع از آثارش دارد</a:t>
            </a:r>
            <a:r>
              <a:rPr lang="en-US" sz="1400" smtClean="0"/>
              <a:t>. </a:t>
            </a:r>
          </a:p>
          <a:p>
            <a:pPr algn="r" rtl="1" eaLnBrk="1" hangingPunct="1">
              <a:lnSpc>
                <a:spcPct val="80000"/>
              </a:lnSpc>
              <a:defRPr/>
            </a:pPr>
            <a:r>
              <a:rPr lang="ar-SA" sz="1400" smtClean="0"/>
              <a:t>از سویی، بنا بر روایت خود سعدی، خلق آثار جاودانی همچون گلستان و بوستان در چند ماه، بیانگر این نکته است که این شاعر بزرگ از چه گنجینه ی دانایی، توانایی، تجارب اجتماعی و عرفانی و ادبی برخوردار بوده است</a:t>
            </a:r>
            <a:r>
              <a:rPr lang="en-US" sz="1400" smtClean="0"/>
              <a:t>.</a:t>
            </a:r>
          </a:p>
        </p:txBody>
      </p:sp>
      <p:sp>
        <p:nvSpPr>
          <p:cNvPr id="30723" name="AutoShape 4">
            <a:hlinkClick r:id="" action="ppaction://hlinkshowjump?jump=nextslide"/>
          </p:cNvPr>
          <p:cNvSpPr>
            <a:spLocks noChangeArrowheads="1"/>
          </p:cNvSpPr>
          <p:nvPr/>
        </p:nvSpPr>
        <p:spPr bwMode="auto">
          <a:xfrm>
            <a:off x="8172450" y="6165850"/>
            <a:ext cx="433388" cy="360363"/>
          </a:xfrm>
          <a:prstGeom prst="rightArrow">
            <a:avLst>
              <a:gd name="adj1" fmla="val 50000"/>
              <a:gd name="adj2" fmla="val 3006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a-IR"/>
          </a:p>
        </p:txBody>
      </p:sp>
      <p:sp>
        <p:nvSpPr>
          <p:cNvPr id="30724" name="AutoShape 6">
            <a:hlinkClick r:id="" action="ppaction://hlinkshowjump?jump=previousslide"/>
          </p:cNvPr>
          <p:cNvSpPr>
            <a:spLocks noChangeArrowheads="1"/>
          </p:cNvSpPr>
          <p:nvPr/>
        </p:nvSpPr>
        <p:spPr bwMode="auto">
          <a:xfrm>
            <a:off x="539750" y="6165850"/>
            <a:ext cx="431800" cy="358775"/>
          </a:xfrm>
          <a:prstGeom prst="leftArrow">
            <a:avLst>
              <a:gd name="adj1" fmla="val 49556"/>
              <a:gd name="adj2" fmla="val 29994"/>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a-IR"/>
          </a:p>
        </p:txBody>
      </p:sp>
    </p:spTree>
  </p:cSld>
  <p:clrMapOvr>
    <a:masterClrMapping/>
  </p:clrMapOvr>
  <p:transition>
    <p:random/>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type="body" idx="1"/>
          </p:nvPr>
        </p:nvSpPr>
        <p:spPr>
          <a:xfrm>
            <a:off x="457200" y="260350"/>
            <a:ext cx="8229600" cy="6337300"/>
          </a:xfrm>
        </p:spPr>
        <p:txBody>
          <a:bodyPr/>
          <a:lstStyle/>
          <a:p>
            <a:pPr algn="r" rtl="1" eaLnBrk="1" hangingPunct="1">
              <a:lnSpc>
                <a:spcPct val="80000"/>
              </a:lnSpc>
              <a:defRPr/>
            </a:pPr>
            <a:r>
              <a:rPr lang="fa-IR" sz="1400" smtClean="0"/>
              <a:t>آ</a:t>
            </a:r>
            <a:r>
              <a:rPr lang="ar-SA" sz="1400" smtClean="0"/>
              <a:t>ثار سعدی علاوه بر آن که عصاره و چکیده اندیشه ها و تأملات عرفانی و اجتماعی و تربیتی وی است، آیینه خصایل و خلق و خوی و منش ملتی کهنسال است و از همین رو هیچ وقت شکوه و درخشش خود را از دست نخواهد داد</a:t>
            </a:r>
            <a:r>
              <a:rPr lang="en-US" sz="1400" smtClean="0"/>
              <a:t>. </a:t>
            </a:r>
          </a:p>
          <a:p>
            <a:pPr algn="r" rtl="1" eaLnBrk="1" hangingPunct="1">
              <a:lnSpc>
                <a:spcPct val="80000"/>
              </a:lnSpc>
              <a:defRPr/>
            </a:pPr>
            <a:r>
              <a:rPr lang="ar-SA" sz="1400" smtClean="0"/>
              <a:t>آنچه که بیش از هر ویژگی دیگر آثار سعدی شهرت یافته است، "سهل و ممتنع" بودن است. این صفت به این معنی است که اشعار و متون آثار سعدی در نظر اول سهل و ساده به نظر می رسند و کلمات سخت و نارسا ندارد. در طول قرن های مختلف، همه خوانندگان به راحتی با این آثار ارتباط برقرار کرده اند</a:t>
            </a:r>
            <a:r>
              <a:rPr lang="en-US" sz="1400" smtClean="0"/>
              <a:t>. </a:t>
            </a:r>
          </a:p>
          <a:p>
            <a:pPr algn="r" rtl="1" eaLnBrk="1" hangingPunct="1">
              <a:lnSpc>
                <a:spcPct val="80000"/>
              </a:lnSpc>
              <a:defRPr/>
            </a:pPr>
            <a:r>
              <a:rPr lang="ar-SA" sz="1400" smtClean="0"/>
              <a:t>اما آثار سعدی از جنبه دیگری، ممتنع هستند و کلمه ممتنع در اینجا یعنی دشوار و غیرقابل دسترس. وقتی گفته می شود شعر سعدی "سهل و ممتنع" است یعنی در نگاه اول، هر کسی آثار او را به راحتی می فهمد ولی وقتی می خواهد چون او سخن بگوید می فهمد که این کار سخت و دشوار و هدفی دست نیافتنی است</a:t>
            </a:r>
            <a:r>
              <a:rPr lang="en-US" sz="1400" smtClean="0"/>
              <a:t>. </a:t>
            </a:r>
          </a:p>
          <a:p>
            <a:pPr algn="r" rtl="1" eaLnBrk="1" hangingPunct="1">
              <a:lnSpc>
                <a:spcPct val="80000"/>
              </a:lnSpc>
              <a:defRPr/>
            </a:pPr>
            <a:r>
              <a:rPr lang="ar-SA" sz="1400" smtClean="0"/>
              <a:t>عنصر وزن و موسیقی، منجر به از بین رفتن یا پیش و پس شدن ساختار دستوری در جملات نمی شود و سعدی به ظریف ترین و طبیعی ترین حالت ممکن در لحن و زبان، با وجود تنگنای وزن، از عهده این کار برمی آید</a:t>
            </a:r>
            <a:r>
              <a:rPr lang="en-US" sz="1400" smtClean="0"/>
              <a:t>. </a:t>
            </a:r>
          </a:p>
          <a:p>
            <a:pPr algn="r" rtl="1" eaLnBrk="1" hangingPunct="1">
              <a:lnSpc>
                <a:spcPct val="80000"/>
              </a:lnSpc>
              <a:defRPr/>
            </a:pPr>
            <a:r>
              <a:rPr lang="ar-SA" sz="1400" smtClean="0"/>
              <a:t>در آثار سعدی ایجاز بسیار دیده می شود . ایجاز یعنی خلاصه گویی و یا پیراستن شعر از کلمات زاید و اضافی. دوری از عبارت پردازی های بیهوده ای که نه تنها نقش خاصی در ساختار کلی شعر بلکه از زیبایی کلام نیز می کاهند، در شعر و کلام سعدی نقش ویژه ای دارد</a:t>
            </a:r>
            <a:r>
              <a:rPr lang="en-US" sz="1400" smtClean="0"/>
              <a:t>. </a:t>
            </a:r>
          </a:p>
          <a:p>
            <a:pPr algn="r" rtl="1" eaLnBrk="1" hangingPunct="1">
              <a:lnSpc>
                <a:spcPct val="80000"/>
              </a:lnSpc>
              <a:defRPr/>
            </a:pPr>
            <a:r>
              <a:rPr lang="ar-SA" sz="1400" smtClean="0"/>
              <a:t>از سویی این ایجاز که در نهایت زیبایی است، منجر به اغراق های ظریف تخیلی و تغزلی می شود و زبان شعر را از غنایی بیشتر برخوردار می کند. در شعر سعدی هیچ کلمه ای بدون دلیل اضافه یا کم نمی شود. ایجاز سعدی، ایجاز میان تهی و سبک نیست، بلکه پراز اندیشه و درد است</a:t>
            </a:r>
            <a:r>
              <a:rPr lang="en-US" sz="1400" smtClean="0"/>
              <a:t>. </a:t>
            </a:r>
          </a:p>
          <a:p>
            <a:pPr algn="r" rtl="1" eaLnBrk="1" hangingPunct="1">
              <a:lnSpc>
                <a:spcPct val="80000"/>
              </a:lnSpc>
              <a:defRPr/>
            </a:pPr>
            <a:r>
              <a:rPr lang="ar-SA" sz="1400" smtClean="0"/>
              <a:t>سعدی از موسیقی و عوامل موسیقی ساز در سبک و زبان اشعارش سود می جوید. وی اغلب از اوزان عروضی استفاده می کند</a:t>
            </a:r>
            <a:r>
              <a:rPr lang="en-US" sz="1400" smtClean="0"/>
              <a:t>. </a:t>
            </a:r>
          </a:p>
          <a:p>
            <a:pPr algn="r" rtl="1" eaLnBrk="1" hangingPunct="1">
              <a:lnSpc>
                <a:spcPct val="80000"/>
              </a:lnSpc>
              <a:defRPr/>
            </a:pPr>
            <a:r>
              <a:rPr lang="ar-SA" sz="1400" smtClean="0"/>
              <a:t>علاوه بر اوزان عروضی، شاعر به شیوه مؤثری از عواملی بهره می برد که هر کدام به نوعی موسیقی کلام او را افزایش می دهند؛ عواملی همچون انواع جناس، هم حروفی های آشکار و پنهان، واج آرایی، تکرار کلمات، تکیه های مناسب، موازنه های هماهنگ لفظی در ادبیات و لف و نشرهای مرتب . استفاده از این عناصر به گونه ای هنرمندانه و زیرکانه صورت می گیرد که شنونده یا خواننده شعر او پیش از آن که متوجه صنایع به کار رفته در شعر او شود، جذب زیبایی و هماهنگی و لطافت آنها می شود</a:t>
            </a:r>
            <a:r>
              <a:rPr lang="en-US" sz="1400" smtClean="0"/>
              <a:t>. </a:t>
            </a:r>
          </a:p>
          <a:p>
            <a:pPr algn="r" rtl="1" eaLnBrk="1" hangingPunct="1">
              <a:lnSpc>
                <a:spcPct val="80000"/>
              </a:lnSpc>
              <a:defRPr/>
            </a:pPr>
            <a:r>
              <a:rPr lang="ar-SA" sz="1400" smtClean="0"/>
              <a:t>طنز و ظرافت جایگاه ویژه ای در ساختار سبکی آثار سعدی دارد. البته خاستگاه این طنز به نوع نگاه و تفکر این شاعر بزرگ بر می گردد. طنز سعدی، سرشار از روح حیات و سرزندگی است. سعدی به یاری لحن طنز، خشکی را از کلام خود می گیرد و شور و حرکت را به آن باز می گرداند. با همین طنز، تیغ کلامش را تیز و برنده و اثرگذار می کند. طنز، نیش همراه با نوش است؛ زخمی در کنار مرهم</a:t>
            </a:r>
            <a:r>
              <a:rPr lang="en-US" sz="1400" smtClean="0"/>
              <a:t>. </a:t>
            </a:r>
          </a:p>
          <a:p>
            <a:pPr algn="r" rtl="1" eaLnBrk="1" hangingPunct="1">
              <a:lnSpc>
                <a:spcPct val="80000"/>
              </a:lnSpc>
              <a:defRPr/>
            </a:pPr>
            <a:r>
              <a:rPr lang="ar-SA" sz="1400" smtClean="0"/>
              <a:t>از سعدی آثار گوناگونی به نظم و نثر موجود است که عبارت اند از</a:t>
            </a:r>
            <a:r>
              <a:rPr lang="en-US" sz="1400" smtClean="0"/>
              <a:t>: </a:t>
            </a:r>
          </a:p>
          <a:p>
            <a:pPr algn="r" rtl="1" eaLnBrk="1" hangingPunct="1">
              <a:lnSpc>
                <a:spcPct val="80000"/>
              </a:lnSpc>
              <a:defRPr/>
            </a:pPr>
            <a:r>
              <a:rPr lang="en-US" sz="1400" smtClean="0"/>
              <a:t>1 </a:t>
            </a:r>
            <a:r>
              <a:rPr lang="ar-SA" sz="1400" smtClean="0"/>
              <a:t>ــ بوستان یا سعدی نامه، که در واقع اولین اثر اوست و در سال 655 تمام شده است. گویا سعدی آن را در ایام سفر خود سروده و هم چون ارمغانی در سال ورود خود به وطن بر دوستانش عرضه کرده است. موضوع این کتاب که از عالی ترین آثار قلم توانای سعدی و یکی از شاهکارهای شعر فارسی است، اخلاق و تربیت و سیاست و اجتماعیات است. این کتاب ده بخش دارد به نام های: عدل، احسان، عشق، تواضع، رضا، ذکر، تربیت، شکر، توبه، مناجات و ختم کتاب. او این کتاب را که حدود چهارهزار بیت دارد به نام اتابک ابوبکر بن سعد کرده است</a:t>
            </a:r>
            <a:r>
              <a:rPr lang="en-US" sz="1400" smtClean="0"/>
              <a:t>. </a:t>
            </a:r>
          </a:p>
        </p:txBody>
      </p:sp>
      <p:sp>
        <p:nvSpPr>
          <p:cNvPr id="31747" name="AutoShape 4">
            <a:hlinkClick r:id="" action="ppaction://hlinkshowjump?jump=nextslide"/>
          </p:cNvPr>
          <p:cNvSpPr>
            <a:spLocks noChangeArrowheads="1"/>
          </p:cNvSpPr>
          <p:nvPr/>
        </p:nvSpPr>
        <p:spPr bwMode="auto">
          <a:xfrm>
            <a:off x="8172450" y="6165850"/>
            <a:ext cx="433388" cy="360363"/>
          </a:xfrm>
          <a:prstGeom prst="rightArrow">
            <a:avLst>
              <a:gd name="adj1" fmla="val 50000"/>
              <a:gd name="adj2" fmla="val 3006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a-IR"/>
          </a:p>
        </p:txBody>
      </p:sp>
      <p:sp>
        <p:nvSpPr>
          <p:cNvPr id="31748" name="AutoShape 6">
            <a:hlinkClick r:id="" action="ppaction://hlinkshowjump?jump=previousslide"/>
          </p:cNvPr>
          <p:cNvSpPr>
            <a:spLocks noChangeArrowheads="1"/>
          </p:cNvSpPr>
          <p:nvPr/>
        </p:nvSpPr>
        <p:spPr bwMode="auto">
          <a:xfrm>
            <a:off x="539750" y="6165850"/>
            <a:ext cx="431800" cy="358775"/>
          </a:xfrm>
          <a:prstGeom prst="leftArrow">
            <a:avLst>
              <a:gd name="adj1" fmla="val 49556"/>
              <a:gd name="adj2" fmla="val 29994"/>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a-IR"/>
          </a:p>
        </p:txBody>
      </p:sp>
    </p:spTree>
  </p:cSld>
  <p:clrMapOvr>
    <a:masterClrMapping/>
  </p:clrMapOvr>
  <p:transition>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fa-IR" dirty="0" smtClean="0"/>
              <a:t>بسم الله الرحمن الرحیم</a:t>
            </a:r>
            <a:endParaRPr lang="fa-IR" dirty="0"/>
          </a:p>
        </p:txBody>
      </p:sp>
      <p:sp>
        <p:nvSpPr>
          <p:cNvPr id="5123" name="Content Placeholder 2"/>
          <p:cNvSpPr>
            <a:spLocks noGrp="1"/>
          </p:cNvSpPr>
          <p:nvPr>
            <p:ph idx="1"/>
          </p:nvPr>
        </p:nvSpPr>
        <p:spPr/>
        <p:txBody>
          <a:bodyPr/>
          <a:lstStyle/>
          <a:p>
            <a:pPr marL="0" indent="0" algn="r" rtl="1">
              <a:buFont typeface="Wingdings" panose="05000000000000000000" pitchFamily="2" charset="2"/>
              <a:buNone/>
            </a:pPr>
            <a:endParaRPr lang="en-US" dirty="0" smtClean="0">
              <a:effectLst/>
            </a:endParaRPr>
          </a:p>
          <a:p>
            <a:pPr marL="0" indent="0" algn="r" rtl="1">
              <a:buFont typeface="Wingdings" panose="05000000000000000000" pitchFamily="2" charset="2"/>
              <a:buNone/>
            </a:pPr>
            <a:r>
              <a:rPr lang="fa-IR" dirty="0" smtClean="0">
                <a:effectLst/>
              </a:rPr>
              <a:t>زندگی نامه </a:t>
            </a:r>
            <a:r>
              <a:rPr lang="fa-IR" dirty="0" smtClean="0">
                <a:effectLst/>
              </a:rPr>
              <a:t>سعدی </a:t>
            </a:r>
            <a:r>
              <a:rPr lang="fa-IR" dirty="0" smtClean="0">
                <a:effectLst/>
              </a:rPr>
              <a:t>شیرازی</a:t>
            </a:r>
          </a:p>
          <a:p>
            <a:pPr marL="0" indent="0" algn="r" rtl="1">
              <a:buFont typeface="Wingdings" panose="05000000000000000000" pitchFamily="2" charset="2"/>
              <a:buNone/>
            </a:pPr>
            <a:endParaRPr lang="fa-IR" dirty="0" smtClean="0">
              <a:effectLst/>
            </a:endParaRPr>
          </a:p>
          <a:p>
            <a:pPr marL="0" indent="0" algn="r" rtl="1">
              <a:buFont typeface="Wingdings" panose="05000000000000000000" pitchFamily="2" charset="2"/>
              <a:buNone/>
            </a:pPr>
            <a:endParaRPr lang="fa-IR" dirty="0" smtClean="0">
              <a:effectLst/>
            </a:endParaRPr>
          </a:p>
          <a:p>
            <a:pPr marL="0" indent="0" algn="r" rtl="1">
              <a:buFont typeface="Wingdings" panose="05000000000000000000" pitchFamily="2" charset="2"/>
              <a:buNone/>
            </a:pPr>
            <a:endParaRPr lang="fa-IR" dirty="0" smtClean="0">
              <a:effectLst/>
            </a:endParaRPr>
          </a:p>
          <a:p>
            <a:pPr marL="0" indent="0" algn="r" rtl="1">
              <a:buFont typeface="Wingdings" panose="05000000000000000000" pitchFamily="2" charset="2"/>
              <a:buNone/>
            </a:pPr>
            <a:r>
              <a:rPr lang="fa-IR" dirty="0" smtClean="0">
                <a:effectLst/>
              </a:rPr>
              <a:t>        </a:t>
            </a:r>
            <a:r>
              <a:rPr lang="fa-IR" sz="2000" dirty="0" smtClean="0">
                <a:effectLst/>
              </a:rPr>
              <a:t>(</a:t>
            </a:r>
            <a:r>
              <a:rPr lang="fa-IR" sz="1800" dirty="0" err="1" smtClean="0">
                <a:effectLst/>
              </a:rPr>
              <a:t>اسلایدها</a:t>
            </a:r>
            <a:r>
              <a:rPr lang="fa-IR" sz="1800" dirty="0" smtClean="0">
                <a:effectLst/>
              </a:rPr>
              <a:t> نیاز به اصلاح دارند.)</a:t>
            </a:r>
            <a:endParaRPr lang="en-US" sz="4400" dirty="0" smtClean="0">
              <a:effectLst/>
            </a:endParaRPr>
          </a:p>
        </p:txBody>
      </p:sp>
    </p:spTree>
  </p:cSld>
  <p:clrMapOvr>
    <a:masterClrMapping/>
  </p:clrMapOvr>
  <p:transition>
    <p:random/>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type="body" idx="1"/>
          </p:nvPr>
        </p:nvSpPr>
        <p:spPr>
          <a:xfrm>
            <a:off x="457200" y="188913"/>
            <a:ext cx="8229600" cy="6335712"/>
          </a:xfrm>
        </p:spPr>
        <p:txBody>
          <a:bodyPr/>
          <a:lstStyle/>
          <a:p>
            <a:pPr algn="r" eaLnBrk="1" hangingPunct="1">
              <a:lnSpc>
                <a:spcPct val="80000"/>
              </a:lnSpc>
              <a:defRPr/>
            </a:pPr>
            <a:endParaRPr lang="en-US" sz="1800" dirty="0" smtClean="0"/>
          </a:p>
          <a:p>
            <a:pPr algn="r" rtl="1" eaLnBrk="1" hangingPunct="1">
              <a:lnSpc>
                <a:spcPct val="80000"/>
              </a:lnSpc>
              <a:defRPr/>
            </a:pPr>
            <a:endParaRPr lang="en-US" sz="1800" dirty="0" smtClean="0"/>
          </a:p>
          <a:p>
            <a:pPr algn="r" rtl="1" eaLnBrk="1" hangingPunct="1">
              <a:lnSpc>
                <a:spcPct val="80000"/>
              </a:lnSpc>
              <a:defRPr/>
            </a:pPr>
            <a:r>
              <a:rPr lang="en-US" sz="1800" dirty="0" smtClean="0"/>
              <a:t>2 </a:t>
            </a:r>
            <a:r>
              <a:rPr lang="ar-SA" sz="1800" dirty="0" smtClean="0"/>
              <a:t>ــ گلستان، شاهکار نویسندگی و بلاغت فارسی است که سعدی آن را در سال 656 تألیف کرده است</a:t>
            </a:r>
            <a:r>
              <a:rPr lang="en-US" sz="1800" dirty="0" smtClean="0"/>
              <a:t>. </a:t>
            </a:r>
          </a:p>
          <a:p>
            <a:pPr algn="r" rtl="1" eaLnBrk="1" hangingPunct="1">
              <a:lnSpc>
                <a:spcPct val="80000"/>
              </a:lnSpc>
              <a:defRPr/>
            </a:pPr>
            <a:r>
              <a:rPr lang="en-US" sz="1800" dirty="0" smtClean="0"/>
              <a:t>3 </a:t>
            </a:r>
            <a:r>
              <a:rPr lang="ar-SA" sz="1800" dirty="0" smtClean="0"/>
              <a:t>ــ قصاید عربی، که حدود هفتصد بیت می شود و شامل موضوعات غنایی و مدح و اندرز و مرثیه است</a:t>
            </a:r>
            <a:r>
              <a:rPr lang="en-US" sz="1800" dirty="0" smtClean="0"/>
              <a:t>. </a:t>
            </a:r>
          </a:p>
          <a:p>
            <a:pPr algn="r" rtl="1" eaLnBrk="1" hangingPunct="1">
              <a:lnSpc>
                <a:spcPct val="80000"/>
              </a:lnSpc>
              <a:defRPr/>
            </a:pPr>
            <a:r>
              <a:rPr lang="en-US" sz="1800" dirty="0" smtClean="0"/>
              <a:t>4 </a:t>
            </a:r>
            <a:r>
              <a:rPr lang="ar-SA" sz="1800" dirty="0" smtClean="0"/>
              <a:t>ــ قصاید فارسی، در ستایش پروردگار و مدح و اندرز و نصیحت بزرگان و پادشاهان معاصر سعدی است</a:t>
            </a:r>
            <a:r>
              <a:rPr lang="en-US" sz="1800" dirty="0" smtClean="0"/>
              <a:t>. </a:t>
            </a:r>
          </a:p>
          <a:p>
            <a:pPr algn="r" rtl="1" eaLnBrk="1" hangingPunct="1">
              <a:lnSpc>
                <a:spcPct val="80000"/>
              </a:lnSpc>
              <a:defRPr/>
            </a:pPr>
            <a:r>
              <a:rPr lang="en-US" sz="1800" dirty="0" smtClean="0"/>
              <a:t>5 </a:t>
            </a:r>
            <a:r>
              <a:rPr lang="ar-SA" sz="1800" dirty="0" smtClean="0"/>
              <a:t>ــ مراثی، شامل چند قصیده بلند در رثای مستعصم بالله -آخرین خلیفه عباسی که به فرمان هلاکو کشته شد- و نیز مرثیه هایی برای چند تن از اتابکان فارس و وزرای آن زمان است</a:t>
            </a:r>
            <a:r>
              <a:rPr lang="en-US" sz="1800" dirty="0" smtClean="0"/>
              <a:t>.</a:t>
            </a:r>
          </a:p>
          <a:p>
            <a:pPr algn="r" rtl="1" eaLnBrk="1" hangingPunct="1">
              <a:lnSpc>
                <a:spcPct val="80000"/>
              </a:lnSpc>
              <a:defRPr/>
            </a:pPr>
            <a:r>
              <a:rPr lang="en-US" sz="1800" dirty="0" smtClean="0"/>
              <a:t>6 </a:t>
            </a:r>
            <a:r>
              <a:rPr lang="ar-SA" sz="1800" dirty="0" smtClean="0"/>
              <a:t>ــ ملمعات و مثلثات و ترجیعات: که شمال اشعاری در قالب های خاص مانند ترجیع بند و ... است</a:t>
            </a:r>
            <a:r>
              <a:rPr lang="en-US" sz="1800" dirty="0" smtClean="0"/>
              <a:t>. </a:t>
            </a:r>
          </a:p>
          <a:p>
            <a:pPr algn="r" rtl="1" eaLnBrk="1" hangingPunct="1">
              <a:lnSpc>
                <a:spcPct val="80000"/>
              </a:lnSpc>
              <a:defRPr/>
            </a:pPr>
            <a:r>
              <a:rPr lang="en-US" sz="1800" dirty="0" smtClean="0"/>
              <a:t>7 </a:t>
            </a:r>
            <a:r>
              <a:rPr lang="ar-SA" sz="1800" dirty="0" smtClean="0"/>
              <a:t>ــ غزلیات، که خود شامل چهار بخش است؛ طیبات، بدایع، خواتیم و غزلیات قدیم</a:t>
            </a:r>
            <a:r>
              <a:rPr lang="en-US" sz="1800" dirty="0" smtClean="0"/>
              <a:t>. </a:t>
            </a:r>
          </a:p>
          <a:p>
            <a:pPr algn="r" rtl="1" eaLnBrk="1" hangingPunct="1">
              <a:lnSpc>
                <a:spcPct val="80000"/>
              </a:lnSpc>
              <a:defRPr/>
            </a:pPr>
            <a:r>
              <a:rPr lang="en-US" sz="1800" dirty="0" smtClean="0"/>
              <a:t>8 </a:t>
            </a:r>
            <a:r>
              <a:rPr lang="ar-SA" sz="1800" dirty="0" smtClean="0"/>
              <a:t>ــ مجالس پنجگانه، این کتاب به نثر است و در بردارنده ی خطابه ها و سخنرانی های سعدی است. هر چند موضوع آن ارشاد و نصیحت است اما از لحاظ جوهر نویسندگی به پای گلستان نمی رسد</a:t>
            </a:r>
            <a:r>
              <a:rPr lang="en-US" sz="1800" dirty="0" smtClean="0"/>
              <a:t>. </a:t>
            </a:r>
          </a:p>
          <a:p>
            <a:pPr algn="r" rtl="1" eaLnBrk="1" hangingPunct="1">
              <a:lnSpc>
                <a:spcPct val="80000"/>
              </a:lnSpc>
              <a:defRPr/>
            </a:pPr>
            <a:r>
              <a:rPr lang="en-US" sz="1800" dirty="0" smtClean="0"/>
              <a:t>9 </a:t>
            </a:r>
            <a:r>
              <a:rPr lang="ar-SA" sz="1800" dirty="0" smtClean="0"/>
              <a:t>ــ نصیحة الملوک، در پند و اخلاق و چندین رساله ی دیگر به نثر در موضوعات گوناگون</a:t>
            </a:r>
            <a:r>
              <a:rPr lang="en-US" sz="1800" dirty="0" smtClean="0"/>
              <a:t>. </a:t>
            </a:r>
          </a:p>
          <a:p>
            <a:pPr algn="r" rtl="1" eaLnBrk="1" hangingPunct="1">
              <a:lnSpc>
                <a:spcPct val="80000"/>
              </a:lnSpc>
              <a:defRPr/>
            </a:pPr>
            <a:r>
              <a:rPr lang="en-US" sz="1800" dirty="0" smtClean="0"/>
              <a:t>10 </a:t>
            </a:r>
            <a:r>
              <a:rPr lang="ar-SA" sz="1800" dirty="0" smtClean="0"/>
              <a:t>ــ صاحبیه، که مجموعه چند قطعه فارسی و عربی است و بیشتر آنها در ستایش شمس الدین صاحب دیوان جوینی وزیر دانشمند دوست عصر اتابکان است و به همین دلیل آن را "صاحبیه" نامیده است</a:t>
            </a:r>
            <a:r>
              <a:rPr lang="en-US" sz="1800" dirty="0" smtClean="0"/>
              <a:t>. </a:t>
            </a:r>
          </a:p>
          <a:p>
            <a:pPr algn="r" rtl="1" eaLnBrk="1" hangingPunct="1">
              <a:lnSpc>
                <a:spcPct val="80000"/>
              </a:lnSpc>
              <a:defRPr/>
            </a:pPr>
            <a:r>
              <a:rPr lang="en-US" sz="1800" dirty="0" smtClean="0"/>
              <a:t>11 </a:t>
            </a:r>
            <a:r>
              <a:rPr lang="ar-SA" sz="1800" dirty="0" smtClean="0"/>
              <a:t>ــ خبیثات، مجموعه ای است از اشعار هزل آمیز، که هر چند اغلب آنها خوشایند نیست ولی چند غزل و رباعی دارد که نمونه ای از لطیفه های آن دوران هستند و از این جهت قابل بررسی اند</a:t>
            </a:r>
            <a:r>
              <a:rPr lang="en-US" sz="1800" dirty="0" smtClean="0"/>
              <a:t>. </a:t>
            </a:r>
          </a:p>
          <a:p>
            <a:pPr algn="r" rtl="1" eaLnBrk="1" hangingPunct="1">
              <a:lnSpc>
                <a:spcPct val="80000"/>
              </a:lnSpc>
              <a:defRPr/>
            </a:pPr>
            <a:r>
              <a:rPr lang="ar-SA" sz="1800" dirty="0" smtClean="0"/>
              <a:t>مجموعه این آثار "کلیات سعدی" نامیده می شود. که تحت همین عنوان بارها بارها چاپ شده است</a:t>
            </a:r>
            <a:r>
              <a:rPr lang="en-US" sz="1800" dirty="0" smtClean="0"/>
              <a:t>. </a:t>
            </a:r>
          </a:p>
          <a:p>
            <a:pPr algn="r" rtl="1" eaLnBrk="1" hangingPunct="1">
              <a:lnSpc>
                <a:spcPct val="80000"/>
              </a:lnSpc>
              <a:defRPr/>
            </a:pPr>
            <a:r>
              <a:rPr lang="ar-SA" sz="1800" dirty="0" smtClean="0"/>
              <a:t>تاریخ درگذشت این شاعر بزرگ ایران زمین را هم سال های 690 تا 695 ه. ق نوشته اند</a:t>
            </a:r>
            <a:r>
              <a:rPr lang="en-US" sz="1800" dirty="0" smtClean="0"/>
              <a:t>. </a:t>
            </a:r>
            <a:endParaRPr lang="fa-IR" sz="1800" dirty="0" smtClean="0"/>
          </a:p>
          <a:p>
            <a:pPr algn="r" rtl="1" eaLnBrk="1" hangingPunct="1">
              <a:lnSpc>
                <a:spcPct val="80000"/>
              </a:lnSpc>
              <a:defRPr/>
            </a:pPr>
            <a:r>
              <a:rPr lang="fa-IR" sz="1800" dirty="0" smtClean="0"/>
              <a:t>                        </a:t>
            </a:r>
          </a:p>
          <a:p>
            <a:pPr algn="r" rtl="1" eaLnBrk="1" hangingPunct="1">
              <a:lnSpc>
                <a:spcPct val="80000"/>
              </a:lnSpc>
              <a:defRPr/>
            </a:pPr>
            <a:r>
              <a:rPr lang="fa-IR" sz="1800" dirty="0" smtClean="0"/>
              <a:t>                                                                      </a:t>
            </a:r>
            <a:r>
              <a:rPr lang="fa-IR" sz="2000" b="1" dirty="0" smtClean="0"/>
              <a:t>پایان</a:t>
            </a:r>
            <a:endParaRPr lang="en-US" sz="2000" b="1" dirty="0" smtClean="0"/>
          </a:p>
          <a:p>
            <a:pPr algn="r" eaLnBrk="1" hangingPunct="1">
              <a:lnSpc>
                <a:spcPct val="80000"/>
              </a:lnSpc>
              <a:defRPr/>
            </a:pPr>
            <a:endParaRPr lang="en-US" sz="1800" dirty="0" smtClean="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165304"/>
            <a:ext cx="2160240" cy="591601"/>
          </a:xfrm>
          <a:prstGeom prst="rect">
            <a:avLst/>
          </a:prstGeom>
        </p:spPr>
      </p:pic>
    </p:spTree>
  </p:cSld>
  <p:clrMapOvr>
    <a:masterClrMapping/>
  </p:clrMapOvr>
  <p:transition>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457200" y="333375"/>
            <a:ext cx="8229600" cy="6191250"/>
          </a:xfrm>
        </p:spPr>
        <p:txBody>
          <a:bodyPr/>
          <a:lstStyle/>
          <a:p>
            <a:pPr algn="r" rtl="1" eaLnBrk="1" hangingPunct="1">
              <a:lnSpc>
                <a:spcPct val="80000"/>
              </a:lnSpc>
              <a:buFont typeface="Wingdings" panose="05000000000000000000" pitchFamily="2" charset="2"/>
              <a:buNone/>
              <a:defRPr/>
            </a:pPr>
            <a:r>
              <a:rPr lang="ar-SA" sz="2800" b="1" dirty="0" smtClean="0"/>
              <a:t>زندگینامه</a:t>
            </a:r>
            <a:endParaRPr lang="en-US" sz="2800" b="1" dirty="0" smtClean="0"/>
          </a:p>
          <a:p>
            <a:pPr algn="r" rtl="1" eaLnBrk="1" hangingPunct="1">
              <a:lnSpc>
                <a:spcPct val="80000"/>
              </a:lnSpc>
              <a:defRPr/>
            </a:pPr>
            <a:r>
              <a:rPr lang="ar-SA" sz="2400" dirty="0" smtClean="0"/>
              <a:t>سعدی در شیراز متولد شد. پدرش در دستگاه دیوانی اتابک سعد بن زنگی، فرمانروای فارس شاغل بود</a:t>
            </a:r>
            <a:r>
              <a:rPr lang="en-US" sz="2400" dirty="0" smtClean="0"/>
              <a:t>.</a:t>
            </a:r>
          </a:p>
          <a:p>
            <a:pPr algn="r" rtl="1" eaLnBrk="1" hangingPunct="1">
              <a:lnSpc>
                <a:spcPct val="80000"/>
              </a:lnSpc>
              <a:defRPr/>
            </a:pPr>
            <a:endParaRPr lang="en-US" sz="2400" dirty="0" smtClean="0"/>
          </a:p>
          <a:p>
            <a:pPr algn="r" rtl="1" eaLnBrk="1" hangingPunct="1">
              <a:lnSpc>
                <a:spcPct val="80000"/>
              </a:lnSpc>
              <a:defRPr/>
            </a:pPr>
            <a:r>
              <a:rPr lang="ar-SA" sz="2400" dirty="0" smtClean="0"/>
              <a:t>سعدی هنوز طفل بود که پدرش در گذشت. در دوران کودکی با علاقه زیاد به مکتب می‌رفت و مقدمات علوم را می‌آموخت. هنگام نوجوانی به پژوهش و دین و دانش علاقه فراوانی نشان داد. اوضاع نابسامان ایران در پایان دوران سلطان محمدخوارزمشاه و بخصوص حمله سلطان غیاث الدین، برادر جلال الدین خوارزمشاه به شیراز (سال ۶۲۷) سعدی راکه هوایی جز کسب دانش در سر نداشت برآن داشت دیار خود را ترک نماید.[۱] سعدی در حدود ۶۲۰ یا ۶۲۳ قمری از شیراز به مدرسهٔ نظامیهٔ بغداد رفت و در آنجا از آموزه‌های امام محمد غزالی بیشترین تأثیر را پذیرفت (سعدی در گلستان غزالی را «امام مرشد» می‌نامد). غیر از نظامیه، سعدی در مجلس درس استادان دیگری از قبیل شهاب‌الدین سهروردی نیز حضور یافت و در عرفان از او تأثیر گرفت. معلم احتمالی دیگر وی در بغداد ابوالفرج بن جوزی (سال درگذشت ۶۳۶) بوده‌است که در هویت اصلی وی بین پژوهندگان (از جمله بین محمد قزوینی و محیط طباطبایی) اختلاف وجود دارد</a:t>
            </a:r>
            <a:r>
              <a:rPr lang="en-US" sz="2400" dirty="0" smtClean="0"/>
              <a:t>.</a:t>
            </a:r>
          </a:p>
          <a:p>
            <a:pPr algn="r" rtl="1" eaLnBrk="1" hangingPunct="1">
              <a:lnSpc>
                <a:spcPct val="80000"/>
              </a:lnSpc>
              <a:defRPr/>
            </a:pPr>
            <a:endParaRPr lang="en-US" sz="2400" dirty="0" smtClean="0"/>
          </a:p>
          <a:p>
            <a:pPr algn="r" rtl="1" eaLnBrk="1" hangingPunct="1">
              <a:lnSpc>
                <a:spcPct val="80000"/>
              </a:lnSpc>
              <a:defRPr/>
            </a:pPr>
            <a:r>
              <a:rPr lang="en-US" sz="2400" dirty="0" smtClean="0"/>
              <a:t> </a:t>
            </a:r>
          </a:p>
          <a:p>
            <a:pPr algn="r" rtl="1" eaLnBrk="1" hangingPunct="1">
              <a:lnSpc>
                <a:spcPct val="80000"/>
              </a:lnSpc>
              <a:defRPr/>
            </a:pPr>
            <a:r>
              <a:rPr lang="ar-SA" sz="2400" dirty="0" smtClean="0"/>
              <a:t>آرامگاه سعدی در شیرازپس از پایان تحصیل در بغداد، سعدی به سفرهای متنوعی پرداخت که به بسیاری از این سفرها در آثار خود اشاره کرده‌است. در این که سعدی از چه سرزمین‌هایی دیدن کرده میان پژوهندگان اختلاف نظر وجود دارد و به حکایات خود سعدی هم نمی‌توان چندان اعتماد کرد و به نظر می‌رسد که بعضی از این سفرها داستان‌پردازی باشد (موحد ۱۳۷۴، ص ۵۸)، زیرا بسیاری از آنها پایه نمادین و اخلاقی دارند نه واقعی. مسلم است که شاعر به عراق، شام و حجاز سفر کرده است[نیازمند منبع] و شاید از هندوستان، ترکستان، آسیای صغیر، غزنه، آذربایجان، فلسطین، چین، یمن و آفریقای شمالی هم دیدار کرده باشد. سعدی در حدود ۶۵۵ قمری به شیراز بازگشت و در خانقاه ابوعبدالله بن خفیف مجاور شد. حاکم فارس در این زمان اتابک ابوبکر بن سعد زنگی(۶۲۳-۶۵۸) بود که برای جلوگیری از هجوم مغولان به فارس به آنان خراج می‌داد و یک سال بعد به فتح بغداد به دست مغولان (در ۴ صفر ۶۵۶) به آنان کمک کرد. در دوران ابوبکربن سعدبن زنگی شیراز پناهگاه دانشمندانی شده بود که از دم تیغ تاتار جان سالم بدر برده بودند. در دوران وی سعدی مقامی ارجمند در دربار به دست آورده بود. در آن زمان ولیعهد مظفرالدین ابوبکر به نام سعد بن ابوبکر که تخلص سعدی هم از نام او است به سعدی ارادت بسیار داشت. سعدی به پاس مهربانی‌های شاه سرودن بوستان را در سال ۶۵۵ شروع نمود. و کتاب را در ده باب به نام اتابک ابوبکر بن سعدبن زنگی در قالب مثنوی سرود. هنوز یکسال از تدوین بوستان نگذشته بود که در بهار سال ۶۵۶ دومین اثرش گلستان را بنام ولیعهد سعدبن ابوبکر بن زنگی نگاشت و خود در دیباچه گلستان می‌گوید. هنوز از گلستان بستان یقینی موجود بود که کتاب گلستان تمام شد.</a:t>
            </a:r>
            <a:endParaRPr lang="en-US" sz="2400" dirty="0" smtClean="0"/>
          </a:p>
          <a:p>
            <a:pPr algn="r" eaLnBrk="1" hangingPunct="1">
              <a:lnSpc>
                <a:spcPct val="80000"/>
              </a:lnSpc>
              <a:buFont typeface="Wingdings" panose="05000000000000000000" pitchFamily="2" charset="2"/>
              <a:buNone/>
              <a:defRPr/>
            </a:pPr>
            <a:endParaRPr lang="en-US" sz="2400" dirty="0" smtClean="0"/>
          </a:p>
        </p:txBody>
      </p:sp>
      <p:sp>
        <p:nvSpPr>
          <p:cNvPr id="6147" name="AutoShape 4">
            <a:hlinkClick r:id="" action="ppaction://hlinkshowjump?jump=nextslide"/>
          </p:cNvPr>
          <p:cNvSpPr>
            <a:spLocks noChangeArrowheads="1"/>
          </p:cNvSpPr>
          <p:nvPr/>
        </p:nvSpPr>
        <p:spPr bwMode="auto">
          <a:xfrm>
            <a:off x="8172450" y="6308725"/>
            <a:ext cx="433388" cy="360363"/>
          </a:xfrm>
          <a:prstGeom prst="rightArrow">
            <a:avLst>
              <a:gd name="adj1" fmla="val 50000"/>
              <a:gd name="adj2" fmla="val 3006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a-IR"/>
          </a:p>
        </p:txBody>
      </p:sp>
      <p:sp>
        <p:nvSpPr>
          <p:cNvPr id="6148" name="AutoShape 6">
            <a:hlinkClick r:id="" action="ppaction://hlinkshowjump?jump=previousslide"/>
          </p:cNvPr>
          <p:cNvSpPr>
            <a:spLocks noChangeArrowheads="1"/>
          </p:cNvSpPr>
          <p:nvPr/>
        </p:nvSpPr>
        <p:spPr bwMode="auto">
          <a:xfrm>
            <a:off x="539750" y="6310313"/>
            <a:ext cx="431800" cy="358775"/>
          </a:xfrm>
          <a:prstGeom prst="leftArrow">
            <a:avLst>
              <a:gd name="adj1" fmla="val 49556"/>
              <a:gd name="adj2" fmla="val 29994"/>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a-IR"/>
          </a:p>
        </p:txBody>
      </p:sp>
    </p:spTree>
  </p:cSld>
  <p:clrMapOvr>
    <a:masterClrMapping/>
  </p:clrMapOvr>
  <p:transition>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457200" y="260350"/>
            <a:ext cx="8229600" cy="6264275"/>
          </a:xfrm>
        </p:spPr>
        <p:txBody>
          <a:bodyPr/>
          <a:lstStyle/>
          <a:p>
            <a:pPr algn="r" eaLnBrk="1" hangingPunct="1">
              <a:lnSpc>
                <a:spcPct val="80000"/>
              </a:lnSpc>
              <a:buFont typeface="Wingdings" panose="05000000000000000000" pitchFamily="2" charset="2"/>
              <a:buNone/>
              <a:defRPr/>
            </a:pPr>
            <a:endParaRPr lang="fa-IR" sz="1000" dirty="0" smtClean="0"/>
          </a:p>
          <a:p>
            <a:pPr algn="r" eaLnBrk="1" hangingPunct="1">
              <a:lnSpc>
                <a:spcPct val="80000"/>
              </a:lnSpc>
              <a:buFont typeface="Wingdings" panose="05000000000000000000" pitchFamily="2" charset="2"/>
              <a:buNone/>
              <a:defRPr/>
            </a:pPr>
            <a:endParaRPr lang="fa-IR" sz="1000" dirty="0" smtClean="0"/>
          </a:p>
          <a:p>
            <a:pPr algn="r" eaLnBrk="1" hangingPunct="1">
              <a:lnSpc>
                <a:spcPct val="80000"/>
              </a:lnSpc>
              <a:buFont typeface="Wingdings" panose="05000000000000000000" pitchFamily="2" charset="2"/>
              <a:buNone/>
              <a:defRPr/>
            </a:pPr>
            <a:endParaRPr lang="fa-IR" sz="1000" dirty="0" smtClean="0"/>
          </a:p>
          <a:p>
            <a:pPr algn="r" eaLnBrk="1" hangingPunct="1">
              <a:lnSpc>
                <a:spcPct val="80000"/>
              </a:lnSpc>
              <a:buFont typeface="Wingdings" panose="05000000000000000000" pitchFamily="2" charset="2"/>
              <a:buNone/>
              <a:defRPr/>
            </a:pPr>
            <a:endParaRPr lang="fa-IR" sz="1000" dirty="0" smtClean="0"/>
          </a:p>
          <a:p>
            <a:pPr algn="r" eaLnBrk="1" hangingPunct="1">
              <a:lnSpc>
                <a:spcPct val="80000"/>
              </a:lnSpc>
              <a:buFont typeface="Wingdings" panose="05000000000000000000" pitchFamily="2" charset="2"/>
              <a:buNone/>
              <a:defRPr/>
            </a:pPr>
            <a:endParaRPr lang="fa-IR" sz="1000" dirty="0" smtClean="0"/>
          </a:p>
          <a:p>
            <a:pPr algn="r" eaLnBrk="1" hangingPunct="1">
              <a:lnSpc>
                <a:spcPct val="80000"/>
              </a:lnSpc>
              <a:buFont typeface="Wingdings" panose="05000000000000000000" pitchFamily="2" charset="2"/>
              <a:buNone/>
              <a:defRPr/>
            </a:pPr>
            <a:endParaRPr lang="fa-IR" sz="1000" dirty="0" smtClean="0"/>
          </a:p>
          <a:p>
            <a:pPr algn="r" eaLnBrk="1" hangingPunct="1">
              <a:lnSpc>
                <a:spcPct val="80000"/>
              </a:lnSpc>
              <a:buFont typeface="Wingdings" panose="05000000000000000000" pitchFamily="2" charset="2"/>
              <a:buNone/>
              <a:defRPr/>
            </a:pPr>
            <a:endParaRPr lang="fa-IR" sz="1000" dirty="0" smtClean="0"/>
          </a:p>
          <a:p>
            <a:pPr algn="r" eaLnBrk="1" hangingPunct="1">
              <a:lnSpc>
                <a:spcPct val="80000"/>
              </a:lnSpc>
              <a:buFont typeface="Wingdings" panose="05000000000000000000" pitchFamily="2" charset="2"/>
              <a:buNone/>
              <a:defRPr/>
            </a:pPr>
            <a:endParaRPr lang="fa-IR" sz="1000" dirty="0" smtClean="0"/>
          </a:p>
          <a:p>
            <a:pPr algn="r" eaLnBrk="1" hangingPunct="1">
              <a:lnSpc>
                <a:spcPct val="80000"/>
              </a:lnSpc>
              <a:buFont typeface="Wingdings" panose="05000000000000000000" pitchFamily="2" charset="2"/>
              <a:buNone/>
              <a:defRPr/>
            </a:pPr>
            <a:endParaRPr lang="fa-IR" sz="1000" dirty="0" smtClean="0"/>
          </a:p>
          <a:p>
            <a:pPr algn="r" eaLnBrk="1" hangingPunct="1">
              <a:lnSpc>
                <a:spcPct val="80000"/>
              </a:lnSpc>
              <a:buFont typeface="Wingdings" panose="05000000000000000000" pitchFamily="2" charset="2"/>
              <a:buNone/>
              <a:defRPr/>
            </a:pPr>
            <a:endParaRPr lang="fa-IR" sz="1000" dirty="0" smtClean="0"/>
          </a:p>
          <a:p>
            <a:pPr algn="r" eaLnBrk="1" hangingPunct="1">
              <a:lnSpc>
                <a:spcPct val="80000"/>
              </a:lnSpc>
              <a:buFont typeface="Wingdings" panose="05000000000000000000" pitchFamily="2" charset="2"/>
              <a:buNone/>
              <a:defRPr/>
            </a:pPr>
            <a:endParaRPr lang="fa-IR" sz="1000" dirty="0" smtClean="0"/>
          </a:p>
          <a:p>
            <a:pPr algn="r" eaLnBrk="1" hangingPunct="1">
              <a:lnSpc>
                <a:spcPct val="80000"/>
              </a:lnSpc>
              <a:buFont typeface="Wingdings" panose="05000000000000000000" pitchFamily="2" charset="2"/>
              <a:buNone/>
              <a:defRPr/>
            </a:pPr>
            <a:endParaRPr lang="fa-IR" sz="1000" dirty="0" smtClean="0"/>
          </a:p>
          <a:p>
            <a:pPr algn="r" eaLnBrk="1" hangingPunct="1">
              <a:lnSpc>
                <a:spcPct val="80000"/>
              </a:lnSpc>
              <a:buFont typeface="Wingdings" panose="05000000000000000000" pitchFamily="2" charset="2"/>
              <a:buNone/>
              <a:defRPr/>
            </a:pPr>
            <a:endParaRPr lang="fa-IR" sz="1000" dirty="0" smtClean="0"/>
          </a:p>
          <a:p>
            <a:pPr algn="r" eaLnBrk="1" hangingPunct="1">
              <a:lnSpc>
                <a:spcPct val="80000"/>
              </a:lnSpc>
              <a:buFont typeface="Wingdings" panose="05000000000000000000" pitchFamily="2" charset="2"/>
              <a:buNone/>
              <a:defRPr/>
            </a:pPr>
            <a:endParaRPr lang="fa-IR" sz="1000" dirty="0" smtClean="0"/>
          </a:p>
          <a:p>
            <a:pPr algn="r" eaLnBrk="1" hangingPunct="1">
              <a:lnSpc>
                <a:spcPct val="80000"/>
              </a:lnSpc>
              <a:defRPr/>
            </a:pPr>
            <a:endParaRPr lang="en-US" sz="2400" dirty="0" smtClean="0"/>
          </a:p>
          <a:p>
            <a:pPr algn="r" eaLnBrk="1" hangingPunct="1">
              <a:lnSpc>
                <a:spcPct val="80000"/>
              </a:lnSpc>
              <a:defRPr/>
            </a:pPr>
            <a:endParaRPr lang="en-US" sz="2400" dirty="0" smtClean="0"/>
          </a:p>
          <a:p>
            <a:pPr algn="r" eaLnBrk="1" hangingPunct="1">
              <a:lnSpc>
                <a:spcPct val="80000"/>
              </a:lnSpc>
              <a:defRPr/>
            </a:pPr>
            <a:endParaRPr lang="en-US" sz="2400" dirty="0" smtClean="0"/>
          </a:p>
          <a:p>
            <a:pPr algn="r" rtl="1" eaLnBrk="1" hangingPunct="1">
              <a:lnSpc>
                <a:spcPct val="80000"/>
              </a:lnSpc>
              <a:defRPr/>
            </a:pPr>
            <a:r>
              <a:rPr lang="ar-SA" sz="2400" dirty="0" smtClean="0"/>
              <a:t>نظرات دربارهٔ تاریخ تولد و وفات</a:t>
            </a:r>
            <a:endParaRPr lang="en-US" sz="2400" dirty="0" smtClean="0"/>
          </a:p>
          <a:p>
            <a:pPr algn="r" rtl="1" eaLnBrk="1" hangingPunct="1">
              <a:lnSpc>
                <a:spcPct val="80000"/>
              </a:lnSpc>
              <a:defRPr/>
            </a:pPr>
            <a:r>
              <a:rPr lang="ar-SA" sz="2400" dirty="0" smtClean="0"/>
              <a:t>بر اساس تفسیرها و حدس‌هایی که از نوشته‌ها و سروده‌های خود سعدی در گلستان و بوستان می‌زنند، و با توجه به این که سعدی تاریخ پایان نوشته شدن این دو اثر را در خود آنها مشخص کرده‌است، دو حدس اصلی در تاریخ تولد سعدی زده شده‌است. نظر اکثریت مبتنی بر بخشی از دیباچهٔ گلستان است (با شروع «یک شب تأمل ایام گذشته می‌کردم») که بر اساس بیت «ای که پنجاه رفت و در خوابی» و سایر شواهد این حکایت، سعدی را در ۶۵۶ قمری حدوداً پنجاه‌ساله می‌دانند و در نتیجه تولد وی را در حدود ۶۰۶ قمری می‌گیرند. از طرف دیگر، عده‌ای، از جمله محیط طباطبایی در مقالهٔ «نکاتی در سرگذشت سعدی»، بر اساس حکایت مسجد جامع کاشغر از باب پنجم گلستان (با شروع «سالی محمد خوارزمشاه، رحمت الله علیه، با ختا برای مصلحتی صلح اختیار کرد») که به صلح محمد خوارزمشاه که در حدود سال ۶۱۰ بوده‌است اشاره می‌کند و سعدی را در آن تاریخ مشهور می‌نامد، و بیت «بیا ای که عمرت به هفتاد رفت» از اوائل باب نهم بوستان، نتیجه می‌گیرد که سعدی حدود سال ۵۸۵ قمری، یعنی هفتاد سال پیش از نوشتن بوستان در ۶۵۵ قمری، متولد شده‌است. اکثریت محققین (از جمله بدیع‌الزمان فروزانفر در مقالهٔ «سعدی و سهروردی» و عباس اقبال در مقدمه کلیات سعدی) این فرض را که خطاب سعدی در آن بیت بوستان خودش بوده‌است، نپذیرفته‌اند. اشکال بزرگ پذیرش چنین نظری آن است که سن سعدی را در هنگام مرگ به ۱۲۰ سال می‌رساند! حکایت جامع کاشغر نیز توسط فروزانفر و مجتبی مینوی داستان‌پردازی دانسته شده‌است، اما محمد قزوینی نظر مشخصی در این باره صادر نمی‌کند و می‌نویسد «حکایت جامع کاشغر فی‌الواقع لاینحل است». محققین جدیدتر، از جمله ضیاء موحد (موحد ۱۳۷۴، صص ۳۶ تا ۴۲)، کلاً این گونه استدلال در مورد تاریخ تولد سعدی را رد می‌کنند و اعتقاد دارند که شاعران کلاسیک ایران اهل «حدیث نفس» نبوده‌اند بنابراین نمی‌توان درستی هیچ‌یک از این دو تاریخ را تأیید کرد</a:t>
            </a:r>
            <a:r>
              <a:rPr lang="en-US" sz="2400" dirty="0" smtClean="0"/>
              <a:t>.</a:t>
            </a:r>
          </a:p>
          <a:p>
            <a:pPr algn="r" eaLnBrk="1" hangingPunct="1">
              <a:lnSpc>
                <a:spcPct val="80000"/>
              </a:lnSpc>
              <a:defRPr/>
            </a:pPr>
            <a:endParaRPr lang="en-US" sz="2400" dirty="0" smtClean="0"/>
          </a:p>
          <a:p>
            <a:pPr algn="r" eaLnBrk="1" hangingPunct="1">
              <a:lnSpc>
                <a:spcPct val="80000"/>
              </a:lnSpc>
              <a:buFont typeface="Wingdings" panose="05000000000000000000" pitchFamily="2" charset="2"/>
              <a:buNone/>
              <a:defRPr/>
            </a:pPr>
            <a:endParaRPr lang="en-US" sz="1000" dirty="0" smtClean="0"/>
          </a:p>
        </p:txBody>
      </p:sp>
      <p:pic>
        <p:nvPicPr>
          <p:cNvPr id="7171" name="Picture 7" descr="230px-Saadi_X"/>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2500" y="260350"/>
            <a:ext cx="2303463" cy="2303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AutoShape 10">
            <a:hlinkClick r:id="" action="ppaction://hlinkshowjump?jump=nextslide"/>
          </p:cNvPr>
          <p:cNvSpPr>
            <a:spLocks noChangeArrowheads="1"/>
          </p:cNvSpPr>
          <p:nvPr/>
        </p:nvSpPr>
        <p:spPr bwMode="auto">
          <a:xfrm>
            <a:off x="8172450" y="6165850"/>
            <a:ext cx="433388" cy="360363"/>
          </a:xfrm>
          <a:prstGeom prst="rightArrow">
            <a:avLst>
              <a:gd name="adj1" fmla="val 50000"/>
              <a:gd name="adj2" fmla="val 3006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a-IR"/>
          </a:p>
        </p:txBody>
      </p:sp>
      <p:sp>
        <p:nvSpPr>
          <p:cNvPr id="7173" name="AutoShape 13">
            <a:hlinkClick r:id="" action="ppaction://hlinkshowjump?jump=previousslide"/>
          </p:cNvPr>
          <p:cNvSpPr>
            <a:spLocks noChangeArrowheads="1"/>
          </p:cNvSpPr>
          <p:nvPr/>
        </p:nvSpPr>
        <p:spPr bwMode="auto">
          <a:xfrm>
            <a:off x="539750" y="6165850"/>
            <a:ext cx="431800" cy="358775"/>
          </a:xfrm>
          <a:prstGeom prst="leftArrow">
            <a:avLst>
              <a:gd name="adj1" fmla="val 49556"/>
              <a:gd name="adj2" fmla="val 29994"/>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a-IR"/>
          </a:p>
        </p:txBody>
      </p:sp>
    </p:spTree>
  </p:cSld>
  <p:clrMapOvr>
    <a:masterClrMapping/>
  </p:clrMapOvr>
  <p:transition>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457200" y="260350"/>
            <a:ext cx="8229600" cy="6192838"/>
          </a:xfrm>
        </p:spPr>
        <p:txBody>
          <a:bodyPr/>
          <a:lstStyle/>
          <a:p>
            <a:pPr algn="r" eaLnBrk="1" hangingPunct="1">
              <a:lnSpc>
                <a:spcPct val="80000"/>
              </a:lnSpc>
              <a:defRPr/>
            </a:pPr>
            <a:endParaRPr lang="en-US" sz="2800" dirty="0" smtClean="0"/>
          </a:p>
          <a:p>
            <a:pPr algn="r" eaLnBrk="1" hangingPunct="1">
              <a:lnSpc>
                <a:spcPct val="80000"/>
              </a:lnSpc>
              <a:defRPr/>
            </a:pPr>
            <a:endParaRPr lang="en-US" sz="2800" dirty="0" smtClean="0"/>
          </a:p>
          <a:p>
            <a:pPr algn="r" rtl="1" eaLnBrk="1" hangingPunct="1">
              <a:lnSpc>
                <a:spcPct val="80000"/>
              </a:lnSpc>
              <a:defRPr/>
            </a:pPr>
            <a:r>
              <a:rPr lang="ar-SA" sz="2800" dirty="0" smtClean="0"/>
              <a:t>وفات سعدی را اکثراً در ۶۹۱ قمری می‌دانند. ولی عده‌ای از جمله سید حسن تقی‌زاده احتمال داده‌اند که سعدی در حدود ۶۷۱ قمری فوت کرده‌است. محمد قزوینی در نامه‌ای به تقی‌زاده می‌نویسد که احتمالِ ۶۷۱ بسیار قوی است ولی آن را «خرق اجماع مورخین» و «باعث طعن» می‌داند</a:t>
            </a:r>
            <a:r>
              <a:rPr lang="en-US" sz="2800" dirty="0" smtClean="0"/>
              <a:t>.</a:t>
            </a:r>
          </a:p>
          <a:p>
            <a:pPr algn="r" rtl="1" eaLnBrk="1" hangingPunct="1">
              <a:lnSpc>
                <a:spcPct val="80000"/>
              </a:lnSpc>
              <a:defRPr/>
            </a:pPr>
            <a:endParaRPr lang="en-US" sz="2800" dirty="0" smtClean="0"/>
          </a:p>
          <a:p>
            <a:pPr algn="r" rtl="1" eaLnBrk="1" hangingPunct="1">
              <a:lnSpc>
                <a:spcPct val="80000"/>
              </a:lnSpc>
              <a:defRPr/>
            </a:pPr>
            <a:endParaRPr lang="en-US" sz="2800" dirty="0" smtClean="0"/>
          </a:p>
          <a:p>
            <a:pPr algn="r" rtl="1" eaLnBrk="1" hangingPunct="1">
              <a:lnSpc>
                <a:spcPct val="80000"/>
              </a:lnSpc>
              <a:defRPr/>
            </a:pPr>
            <a:r>
              <a:rPr lang="en-US" sz="2800" dirty="0" smtClean="0"/>
              <a:t> </a:t>
            </a:r>
            <a:r>
              <a:rPr lang="ar-SA" sz="2800" dirty="0" smtClean="0"/>
              <a:t>آرامگاه</a:t>
            </a:r>
            <a:endParaRPr lang="en-US" sz="2800" dirty="0" smtClean="0"/>
          </a:p>
          <a:p>
            <a:pPr algn="r" rtl="1" eaLnBrk="1" hangingPunct="1">
              <a:lnSpc>
                <a:spcPct val="80000"/>
              </a:lnSpc>
              <a:defRPr/>
            </a:pPr>
            <a:r>
              <a:rPr lang="ar-SA" sz="2800" dirty="0" smtClean="0"/>
              <a:t>سعدی در خانقاهی که اکنون آرامگاه اوست و در گذشته محل زندگی او بود، به خاک سپرده شد که در ۴ کیلومتری شمال شرقی شیراز، در دامنه کوه فهندژ، در انتهای خیابان بوستان و در کنار باغ دلگشا است. این مکان در ابتدا خانقاه شیخ بوده که وی اواخر عمرش را در آنجا می‌گذرانده و سپس در همانجا دفن شده‌است. برای اولین بار در قرن هفتم توسط خواجه شمس الدین محمد صاحبدیوانی وزیر معروف آباقاخان، مقبره‌ای بر فراز قبر سعدی ساخته شد. در سال ۹۹۸ به حکم یعقوب ذوالقدر، حکمران فارس، خانقاه شیخ ویران گردید و اثری از آن باقب نماند. تا این که در سال ۱۱۸۷ ه.ق. به دستور کریمخان زند، عمارتی ملوکانه از گچ و آجر بر فراز مزار شیخ بنا شد که شامل ۲ طبقه بود. طبقه پایین دارای راهرویی بود که پلکان طبقه دوم از آنجا شروع می‌شد. در دو طرف راهرو دو اطاق کرسی دار ساخته شده بود. در اطاقی که سمت شرق راهرو بود، قبر سعدی قرار داشت و معجری چوبی آن را احاطه کره بود. قسمت غربی راهرو نیز موازی قسمت شرقی، شامل دو اطاق می‌شد، که بعدها شوریده (فصیح الملک) شاعر نابینای شیرازی در اطاق غربی این قسمت دفن شد. طبقه بالای ساختمان نیز مانند طبقه زیرین بود، با این تفاوت که بر روی اطاق شرقی که قبر سعدی در آنجا بود، به احترام شیخ اطاقی ساخته نشده بود و سقف آن به اندازه دو طبقه ارتفاع داشت. بنای فعلی آرامگاه سعدی از طرف انجمن آثار ملی در سال ۱۳۳۱ ه-ش با تلفیقی از معماری قدیم و جدید ایرانی در میان عمارتی هشت ضلعی با سقفی بلند و کاشیکاری ساخته شد. رو به روی این هشتی، ایوان زیبایی است که دری به آرامگاه دارد</a:t>
            </a:r>
            <a:r>
              <a:rPr lang="en-US" sz="3600" dirty="0" smtClean="0"/>
              <a:t>.</a:t>
            </a:r>
          </a:p>
          <a:p>
            <a:pPr algn="r" eaLnBrk="1" hangingPunct="1">
              <a:lnSpc>
                <a:spcPct val="80000"/>
              </a:lnSpc>
              <a:buFont typeface="Wingdings" panose="05000000000000000000" pitchFamily="2" charset="2"/>
              <a:buNone/>
              <a:defRPr/>
            </a:pPr>
            <a:endParaRPr lang="en-US" sz="3600" dirty="0" smtClean="0"/>
          </a:p>
        </p:txBody>
      </p:sp>
      <p:sp>
        <p:nvSpPr>
          <p:cNvPr id="8195" name="AutoShape 4">
            <a:hlinkClick r:id="" action="ppaction://hlinkshowjump?jump=nextslide"/>
          </p:cNvPr>
          <p:cNvSpPr>
            <a:spLocks noChangeArrowheads="1"/>
          </p:cNvSpPr>
          <p:nvPr/>
        </p:nvSpPr>
        <p:spPr bwMode="auto">
          <a:xfrm>
            <a:off x="8172450" y="6165850"/>
            <a:ext cx="433388" cy="360363"/>
          </a:xfrm>
          <a:prstGeom prst="rightArrow">
            <a:avLst>
              <a:gd name="adj1" fmla="val 50000"/>
              <a:gd name="adj2" fmla="val 3006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a-IR"/>
          </a:p>
        </p:txBody>
      </p:sp>
      <p:sp>
        <p:nvSpPr>
          <p:cNvPr id="8196" name="AutoShape 7">
            <a:hlinkClick r:id="" action="ppaction://hlinkshowjump?jump=previousslide"/>
          </p:cNvPr>
          <p:cNvSpPr>
            <a:spLocks noChangeArrowheads="1"/>
          </p:cNvSpPr>
          <p:nvPr/>
        </p:nvSpPr>
        <p:spPr bwMode="auto">
          <a:xfrm>
            <a:off x="539750" y="6165850"/>
            <a:ext cx="431800" cy="358775"/>
          </a:xfrm>
          <a:prstGeom prst="leftArrow">
            <a:avLst>
              <a:gd name="adj1" fmla="val 49556"/>
              <a:gd name="adj2" fmla="val 29994"/>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a-IR"/>
          </a:p>
        </p:txBody>
      </p:sp>
    </p:spTree>
  </p:cSld>
  <p:clrMapOvr>
    <a:masterClrMapping/>
  </p:clrMapOvr>
  <p:transition>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457200" y="333375"/>
            <a:ext cx="8229600" cy="6264275"/>
          </a:xfrm>
        </p:spPr>
        <p:txBody>
          <a:bodyPr/>
          <a:lstStyle/>
          <a:p>
            <a:pPr algn="r" rtl="1" eaLnBrk="1" hangingPunct="1">
              <a:lnSpc>
                <a:spcPct val="80000"/>
              </a:lnSpc>
              <a:defRPr/>
            </a:pPr>
            <a:r>
              <a:rPr lang="ar-SA" sz="2000" dirty="0" smtClean="0"/>
              <a:t>نمونهٔ اشعار</a:t>
            </a:r>
            <a:endParaRPr lang="en-US" sz="2000" dirty="0" smtClean="0"/>
          </a:p>
          <a:p>
            <a:pPr algn="r" rtl="1" eaLnBrk="1" hangingPunct="1">
              <a:lnSpc>
                <a:spcPct val="80000"/>
              </a:lnSpc>
              <a:defRPr/>
            </a:pPr>
            <a:r>
              <a:rPr lang="ar-SA" sz="2000" dirty="0" smtClean="0"/>
              <a:t>نه طریق دوستانست و نه شرط مهربانی  که به دوستان یک‌دل، سر دست برفشانی</a:t>
            </a:r>
            <a:r>
              <a:rPr lang="en-US" sz="2000" dirty="0" smtClean="0"/>
              <a:t> </a:t>
            </a:r>
          </a:p>
          <a:p>
            <a:pPr algn="r" rtl="1" eaLnBrk="1" hangingPunct="1">
              <a:lnSpc>
                <a:spcPct val="80000"/>
              </a:lnSpc>
              <a:defRPr/>
            </a:pPr>
            <a:r>
              <a:rPr lang="ar-SA" sz="2000" dirty="0" smtClean="0"/>
              <a:t>نفسی بیا و بنشین، سخنی بگو و بشنو  که به تشنگی بمردم، بر آب زندگانی</a:t>
            </a:r>
            <a:r>
              <a:rPr lang="en-US" sz="2000" dirty="0" smtClean="0"/>
              <a:t> </a:t>
            </a:r>
          </a:p>
          <a:p>
            <a:pPr algn="r" rtl="1" eaLnBrk="1" hangingPunct="1">
              <a:lnSpc>
                <a:spcPct val="80000"/>
              </a:lnSpc>
              <a:defRPr/>
            </a:pPr>
            <a:r>
              <a:rPr lang="ar-SA" sz="2000" dirty="0" smtClean="0"/>
              <a:t>دل عارفان ببردند و قرار پارسایان  همه شاهدان به صورت، تو به صورت و معانی</a:t>
            </a:r>
            <a:r>
              <a:rPr lang="en-US" sz="2000" dirty="0" smtClean="0"/>
              <a:t> </a:t>
            </a:r>
          </a:p>
          <a:p>
            <a:pPr algn="r" rtl="1" eaLnBrk="1" hangingPunct="1">
              <a:lnSpc>
                <a:spcPct val="80000"/>
              </a:lnSpc>
              <a:defRPr/>
            </a:pPr>
            <a:r>
              <a:rPr lang="ar-SA" sz="2000" dirty="0" smtClean="0"/>
              <a:t>نه خلاف عهد کردم، که حدیث جز تو گفتم  همه بر سر زبانند و تو در میان جانی</a:t>
            </a:r>
            <a:r>
              <a:rPr lang="en-US" sz="2000" dirty="0" smtClean="0"/>
              <a:t> </a:t>
            </a:r>
          </a:p>
          <a:p>
            <a:pPr algn="r" rtl="1" eaLnBrk="1" hangingPunct="1">
              <a:lnSpc>
                <a:spcPct val="80000"/>
              </a:lnSpc>
              <a:defRPr/>
            </a:pPr>
            <a:r>
              <a:rPr lang="ar-SA" sz="2000" dirty="0" smtClean="0"/>
              <a:t>مده‌ای رفیق پندم، که نظر بر او فکندم  تو میان ما ندانی، که چه می‌رود نهانی</a:t>
            </a:r>
            <a:r>
              <a:rPr lang="en-US" sz="2000" dirty="0" smtClean="0"/>
              <a:t> </a:t>
            </a:r>
          </a:p>
          <a:p>
            <a:pPr algn="r" rtl="1" eaLnBrk="1" hangingPunct="1">
              <a:lnSpc>
                <a:spcPct val="80000"/>
              </a:lnSpc>
              <a:defRPr/>
            </a:pPr>
            <a:r>
              <a:rPr lang="ar-SA" sz="2000" dirty="0" smtClean="0"/>
              <a:t>دل دردمند سعدی، ز محبت تو خون شد  نه به وصل می‌رسانی، نه به قتل می‌رهانی</a:t>
            </a:r>
            <a:r>
              <a:rPr lang="en-US" sz="2000" dirty="0" smtClean="0"/>
              <a:t> </a:t>
            </a:r>
          </a:p>
          <a:p>
            <a:pPr algn="r" rtl="1" eaLnBrk="1" hangingPunct="1">
              <a:lnSpc>
                <a:spcPct val="80000"/>
              </a:lnSpc>
              <a:defRPr/>
            </a:pPr>
            <a:endParaRPr lang="en-US" sz="2000" dirty="0" smtClean="0"/>
          </a:p>
          <a:p>
            <a:pPr algn="r" rtl="1" eaLnBrk="1" hangingPunct="1">
              <a:lnSpc>
                <a:spcPct val="80000"/>
              </a:lnSpc>
              <a:defRPr/>
            </a:pPr>
            <a:r>
              <a:rPr lang="ar-SA" sz="2000" dirty="0" smtClean="0"/>
              <a:t>به جهان خرم از آنم که جهان خرم از اوست  عاشقم بر همه عالم که همه عالم از اوست</a:t>
            </a:r>
            <a:r>
              <a:rPr lang="en-US" sz="2000" dirty="0" smtClean="0"/>
              <a:t> </a:t>
            </a:r>
          </a:p>
          <a:p>
            <a:pPr algn="r" rtl="1" eaLnBrk="1" hangingPunct="1">
              <a:lnSpc>
                <a:spcPct val="80000"/>
              </a:lnSpc>
              <a:defRPr/>
            </a:pPr>
            <a:r>
              <a:rPr lang="ar-SA" sz="2000" dirty="0" smtClean="0"/>
              <a:t>به غنیمت شمر ای دوست دم عیسی صبح  تا دل مرده مگر زنده کنی کاین دم از اوست</a:t>
            </a:r>
            <a:r>
              <a:rPr lang="en-US" sz="2000" dirty="0" smtClean="0"/>
              <a:t> </a:t>
            </a:r>
          </a:p>
          <a:p>
            <a:pPr algn="r" rtl="1" eaLnBrk="1" hangingPunct="1">
              <a:lnSpc>
                <a:spcPct val="80000"/>
              </a:lnSpc>
              <a:defRPr/>
            </a:pPr>
            <a:r>
              <a:rPr lang="ar-SA" sz="2000" dirty="0" smtClean="0"/>
              <a:t>نه فلک راست مسلم نه ملک را حاصل  آنچه در سر سویدای بنی آدم از اوست</a:t>
            </a:r>
            <a:r>
              <a:rPr lang="en-US" sz="2000" dirty="0" smtClean="0"/>
              <a:t> </a:t>
            </a:r>
          </a:p>
          <a:p>
            <a:pPr algn="r" rtl="1" eaLnBrk="1" hangingPunct="1">
              <a:lnSpc>
                <a:spcPct val="80000"/>
              </a:lnSpc>
              <a:defRPr/>
            </a:pPr>
            <a:r>
              <a:rPr lang="ar-SA" sz="2000" dirty="0" smtClean="0"/>
              <a:t>به حلاوت بخورم زهر که شاهد ساقیست  به ارادت ببرم زخم که درمان هم از اوست</a:t>
            </a:r>
            <a:r>
              <a:rPr lang="en-US" sz="2000" dirty="0" smtClean="0"/>
              <a:t> </a:t>
            </a:r>
          </a:p>
          <a:p>
            <a:pPr algn="r" rtl="1" eaLnBrk="1" hangingPunct="1">
              <a:lnSpc>
                <a:spcPct val="80000"/>
              </a:lnSpc>
              <a:defRPr/>
            </a:pPr>
            <a:r>
              <a:rPr lang="ar-SA" sz="2000" dirty="0" smtClean="0"/>
              <a:t>زخم خونینم اگر به نشود، به باشد  خنک آن زخم که هر لحظه مرا مرهم از اوست</a:t>
            </a:r>
            <a:r>
              <a:rPr lang="en-US" sz="2000" dirty="0" smtClean="0"/>
              <a:t> </a:t>
            </a:r>
          </a:p>
          <a:p>
            <a:pPr algn="r" rtl="1" eaLnBrk="1" hangingPunct="1">
              <a:lnSpc>
                <a:spcPct val="80000"/>
              </a:lnSpc>
              <a:defRPr/>
            </a:pPr>
            <a:r>
              <a:rPr lang="ar-SA" sz="2000" dirty="0" smtClean="0"/>
              <a:t>غم و شادی بر عارف چه تفاوت دارد؟  ساقیا باده بده شادی آن کاین غم از اوست</a:t>
            </a:r>
            <a:r>
              <a:rPr lang="en-US" sz="2000" dirty="0" smtClean="0"/>
              <a:t> </a:t>
            </a:r>
          </a:p>
          <a:p>
            <a:pPr algn="r" rtl="1" eaLnBrk="1" hangingPunct="1">
              <a:lnSpc>
                <a:spcPct val="80000"/>
              </a:lnSpc>
              <a:defRPr/>
            </a:pPr>
            <a:r>
              <a:rPr lang="ar-SA" sz="2000" dirty="0" smtClean="0"/>
              <a:t>پادشاهی و گدایی بر ما یکسان است  چو بر این در همه را پشت عبادت خم از اوست</a:t>
            </a:r>
            <a:r>
              <a:rPr lang="en-US" sz="2000" dirty="0" smtClean="0"/>
              <a:t> </a:t>
            </a:r>
          </a:p>
          <a:p>
            <a:pPr algn="r" rtl="1" eaLnBrk="1" hangingPunct="1">
              <a:lnSpc>
                <a:spcPct val="80000"/>
              </a:lnSpc>
              <a:defRPr/>
            </a:pPr>
            <a:r>
              <a:rPr lang="ar-SA" sz="2000" dirty="0" smtClean="0"/>
              <a:t>سعدیا گر بکند سیل فنا خانهٔ عمر  دل قوی دار که بنیاد بقا محکم از اوست</a:t>
            </a:r>
            <a:r>
              <a:rPr lang="en-US" sz="2000" dirty="0" smtClean="0"/>
              <a:t> </a:t>
            </a:r>
          </a:p>
          <a:p>
            <a:pPr algn="r" rtl="1" eaLnBrk="1" hangingPunct="1">
              <a:lnSpc>
                <a:spcPct val="80000"/>
              </a:lnSpc>
              <a:defRPr/>
            </a:pPr>
            <a:endParaRPr lang="fa-IR" sz="2000" dirty="0" smtClean="0"/>
          </a:p>
          <a:p>
            <a:pPr algn="r" rtl="1" eaLnBrk="1" hangingPunct="1">
              <a:lnSpc>
                <a:spcPct val="80000"/>
              </a:lnSpc>
              <a:defRPr/>
            </a:pPr>
            <a:r>
              <a:rPr lang="ar-SA" sz="2000" dirty="0" smtClean="0"/>
              <a:t>این شعر سعدی بسیار مشهور است و بر سردر سازمان ملل متحد نقش بسته است</a:t>
            </a:r>
            <a:endParaRPr lang="en-US" sz="2000" dirty="0" smtClean="0"/>
          </a:p>
          <a:p>
            <a:pPr algn="r" rtl="1" eaLnBrk="1" hangingPunct="1">
              <a:lnSpc>
                <a:spcPct val="80000"/>
              </a:lnSpc>
              <a:defRPr/>
            </a:pPr>
            <a:endParaRPr lang="en-US" sz="2000" dirty="0" smtClean="0"/>
          </a:p>
          <a:p>
            <a:pPr algn="r" rtl="1" eaLnBrk="1" hangingPunct="1">
              <a:lnSpc>
                <a:spcPct val="80000"/>
              </a:lnSpc>
              <a:defRPr/>
            </a:pPr>
            <a:r>
              <a:rPr lang="en-US" sz="2000" dirty="0" smtClean="0"/>
              <a:t>    </a:t>
            </a:r>
            <a:r>
              <a:rPr lang="ar-SA" sz="2000" dirty="0" smtClean="0"/>
              <a:t>بنى آدم اعضاء يک پیکرند</a:t>
            </a:r>
            <a:endParaRPr lang="en-US" sz="2000" dirty="0" smtClean="0"/>
          </a:p>
          <a:p>
            <a:pPr algn="r" rtl="1" eaLnBrk="1" hangingPunct="1">
              <a:lnSpc>
                <a:spcPct val="80000"/>
              </a:lnSpc>
              <a:defRPr/>
            </a:pPr>
            <a:r>
              <a:rPr lang="ar-SA" sz="2000" dirty="0" smtClean="0"/>
              <a:t>که در آفرينش ز يک گوهرند</a:t>
            </a:r>
            <a:endParaRPr lang="en-US" sz="2000" dirty="0" smtClean="0"/>
          </a:p>
          <a:p>
            <a:pPr algn="r" rtl="1" eaLnBrk="1" hangingPunct="1">
              <a:lnSpc>
                <a:spcPct val="80000"/>
              </a:lnSpc>
              <a:defRPr/>
            </a:pPr>
            <a:r>
              <a:rPr lang="ar-SA" sz="2000" dirty="0" smtClean="0"/>
              <a:t>چو عضوى بدرد آورد روزگارد</a:t>
            </a:r>
            <a:endParaRPr lang="en-US" sz="2000" dirty="0" smtClean="0"/>
          </a:p>
          <a:p>
            <a:pPr algn="r" rtl="1" eaLnBrk="1" hangingPunct="1">
              <a:lnSpc>
                <a:spcPct val="80000"/>
              </a:lnSpc>
              <a:defRPr/>
            </a:pPr>
            <a:r>
              <a:rPr lang="ar-SA" sz="2000" dirty="0" smtClean="0"/>
              <a:t>دگر عضوها را نماند قرار</a:t>
            </a:r>
            <a:r>
              <a:rPr lang="en-US" sz="2000" dirty="0" smtClean="0"/>
              <a:t>     </a:t>
            </a:r>
          </a:p>
          <a:p>
            <a:pPr algn="r" eaLnBrk="1" hangingPunct="1">
              <a:lnSpc>
                <a:spcPct val="80000"/>
              </a:lnSpc>
              <a:buFont typeface="Wingdings" panose="05000000000000000000" pitchFamily="2" charset="2"/>
              <a:buNone/>
              <a:defRPr/>
            </a:pPr>
            <a:endParaRPr lang="en-US" sz="2000" dirty="0" smtClean="0"/>
          </a:p>
        </p:txBody>
      </p:sp>
      <p:sp>
        <p:nvSpPr>
          <p:cNvPr id="9219" name="AutoShape 4">
            <a:hlinkClick r:id="" action="ppaction://hlinkshowjump?jump=nextslide"/>
          </p:cNvPr>
          <p:cNvSpPr>
            <a:spLocks noChangeArrowheads="1"/>
          </p:cNvSpPr>
          <p:nvPr/>
        </p:nvSpPr>
        <p:spPr bwMode="auto">
          <a:xfrm>
            <a:off x="8172450" y="6165850"/>
            <a:ext cx="433388" cy="360363"/>
          </a:xfrm>
          <a:prstGeom prst="rightArrow">
            <a:avLst>
              <a:gd name="adj1" fmla="val 50000"/>
              <a:gd name="adj2" fmla="val 3006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a-IR"/>
          </a:p>
        </p:txBody>
      </p:sp>
      <p:sp>
        <p:nvSpPr>
          <p:cNvPr id="9220" name="AutoShape 6">
            <a:hlinkClick r:id="" action="ppaction://hlinkshowjump?jump=previousslide"/>
          </p:cNvPr>
          <p:cNvSpPr>
            <a:spLocks noChangeArrowheads="1"/>
          </p:cNvSpPr>
          <p:nvPr/>
        </p:nvSpPr>
        <p:spPr bwMode="auto">
          <a:xfrm>
            <a:off x="539750" y="6165850"/>
            <a:ext cx="431800" cy="358775"/>
          </a:xfrm>
          <a:prstGeom prst="leftArrow">
            <a:avLst>
              <a:gd name="adj1" fmla="val 49556"/>
              <a:gd name="adj2" fmla="val 29994"/>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a-IR"/>
          </a:p>
        </p:txBody>
      </p:sp>
    </p:spTree>
  </p:cSld>
  <p:clrMapOvr>
    <a:masterClrMapping/>
  </p:clrMapOvr>
  <p:transition>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457200" y="333375"/>
            <a:ext cx="8229600" cy="6335713"/>
          </a:xfrm>
        </p:spPr>
        <p:txBody>
          <a:bodyPr/>
          <a:lstStyle/>
          <a:p>
            <a:pPr algn="r" rtl="1" eaLnBrk="1" hangingPunct="1">
              <a:lnSpc>
                <a:spcPct val="80000"/>
              </a:lnSpc>
              <a:defRPr/>
            </a:pPr>
            <a:r>
              <a:rPr lang="ar-SA" sz="2400" dirty="0" smtClean="0"/>
              <a:t>آثار</a:t>
            </a:r>
            <a:endParaRPr lang="en-US" sz="2400" dirty="0" smtClean="0"/>
          </a:p>
          <a:p>
            <a:pPr algn="r" rtl="1" eaLnBrk="1" hangingPunct="1">
              <a:lnSpc>
                <a:spcPct val="80000"/>
              </a:lnSpc>
              <a:defRPr/>
            </a:pPr>
            <a:r>
              <a:rPr lang="ar-SA" sz="2400" dirty="0" smtClean="0"/>
              <a:t>از سعدی آثار بسیاری در نظم و نثر مانده‌است</a:t>
            </a:r>
            <a:r>
              <a:rPr lang="en-US" sz="2400" dirty="0" smtClean="0"/>
              <a:t>:</a:t>
            </a:r>
          </a:p>
          <a:p>
            <a:pPr algn="r" rtl="1" eaLnBrk="1" hangingPunct="1">
              <a:lnSpc>
                <a:spcPct val="80000"/>
              </a:lnSpc>
              <a:defRPr/>
            </a:pPr>
            <a:endParaRPr lang="en-US" sz="2400" dirty="0" smtClean="0"/>
          </a:p>
          <a:p>
            <a:pPr algn="r" rtl="1" eaLnBrk="1" hangingPunct="1">
              <a:lnSpc>
                <a:spcPct val="80000"/>
              </a:lnSpc>
              <a:defRPr/>
            </a:pPr>
            <a:r>
              <a:rPr lang="ar-SA" sz="2400" dirty="0" smtClean="0"/>
              <a:t>بوستان: کتابی‌است منظوم در اخلاق</a:t>
            </a:r>
            <a:r>
              <a:rPr lang="en-US" sz="2400" dirty="0" smtClean="0"/>
              <a:t>. </a:t>
            </a:r>
          </a:p>
          <a:p>
            <a:pPr algn="r" rtl="1" eaLnBrk="1" hangingPunct="1">
              <a:lnSpc>
                <a:spcPct val="80000"/>
              </a:lnSpc>
              <a:defRPr/>
            </a:pPr>
            <a:r>
              <a:rPr lang="ar-SA" sz="2400" dirty="0" smtClean="0"/>
              <a:t>گلستان: به نثر مسجع</a:t>
            </a:r>
            <a:r>
              <a:rPr lang="en-US" sz="2400" dirty="0" smtClean="0"/>
              <a:t> </a:t>
            </a:r>
          </a:p>
          <a:p>
            <a:pPr algn="r" rtl="1" eaLnBrk="1" hangingPunct="1">
              <a:lnSpc>
                <a:spcPct val="80000"/>
              </a:lnSpc>
              <a:defRPr/>
            </a:pPr>
            <a:r>
              <a:rPr lang="ar-SA" sz="2400" dirty="0" smtClean="0"/>
              <a:t>دیوان اشعار: شامل غزلیات و قصاید و رباعیات و مثنویات و مفردات و ترجیع‌بند و غیره (به فارسی) و چندین قصیده و غزل عربی</a:t>
            </a:r>
            <a:r>
              <a:rPr lang="en-US" sz="2400" dirty="0" smtClean="0"/>
              <a:t>. </a:t>
            </a:r>
          </a:p>
          <a:p>
            <a:pPr algn="r" rtl="1" eaLnBrk="1" hangingPunct="1">
              <a:lnSpc>
                <a:spcPct val="80000"/>
              </a:lnSpc>
              <a:defRPr/>
            </a:pPr>
            <a:r>
              <a:rPr lang="ar-SA" sz="2400" dirty="0" smtClean="0"/>
              <a:t>صاحبیه: مجموعه چند قطعه فارسی و عربی‌است که سعدی در ستایش شمس‌الدین صاحب دیوان جوینی، وزیر اتابکان سروده‌است</a:t>
            </a:r>
            <a:r>
              <a:rPr lang="en-US" sz="2400" dirty="0" smtClean="0"/>
              <a:t>. </a:t>
            </a:r>
          </a:p>
          <a:p>
            <a:pPr algn="r" rtl="1" eaLnBrk="1" hangingPunct="1">
              <a:lnSpc>
                <a:spcPct val="80000"/>
              </a:lnSpc>
              <a:defRPr/>
            </a:pPr>
            <a:r>
              <a:rPr lang="ar-SA" sz="2400" dirty="0" smtClean="0"/>
              <a:t>قصاید سعدی: قصاید عربی سعدی حدود هفتصد بیت است که بیشتر محتوای آن غنا، مدح، اندرز و مرثیه‌است. قصاید فارسی در ستایش پروردگار و مدح و اندرز و نصیحت بزرگان و پادشاهان آمده‌است</a:t>
            </a:r>
            <a:r>
              <a:rPr lang="en-US" sz="2400" dirty="0" smtClean="0"/>
              <a:t>. </a:t>
            </a:r>
          </a:p>
          <a:p>
            <a:pPr algn="r" rtl="1" eaLnBrk="1" hangingPunct="1">
              <a:lnSpc>
                <a:spcPct val="80000"/>
              </a:lnSpc>
              <a:defRPr/>
            </a:pPr>
            <a:r>
              <a:rPr lang="ar-SA" sz="2400" dirty="0" smtClean="0"/>
              <a:t>مراثی سعدی:قصاید بلند سعدی است که بیشتر آن در رثای آخرین خلیفه عباسی المستعصم بالله سروده شده‌است و در آن هلاکوخان مغول را به خاطر قتل خلیفه عباسی نکوهش کرده‌است.سعدی چند چکامه نیز در رثای برخی اتابکان فارس و وزرای ایشان سروده‌است</a:t>
            </a:r>
            <a:r>
              <a:rPr lang="en-US" sz="2400" dirty="0" smtClean="0"/>
              <a:t>. </a:t>
            </a:r>
          </a:p>
          <a:p>
            <a:pPr algn="r" rtl="1" eaLnBrk="1" hangingPunct="1">
              <a:lnSpc>
                <a:spcPct val="80000"/>
              </a:lnSpc>
              <a:defRPr/>
            </a:pPr>
            <a:r>
              <a:rPr lang="ar-SA" sz="2400" dirty="0" smtClean="0"/>
              <a:t>رسائل نثر</a:t>
            </a:r>
            <a:r>
              <a:rPr lang="en-US" sz="2400" dirty="0" smtClean="0"/>
              <a:t>: </a:t>
            </a:r>
          </a:p>
          <a:p>
            <a:pPr algn="r" rtl="1" eaLnBrk="1" hangingPunct="1">
              <a:lnSpc>
                <a:spcPct val="80000"/>
              </a:lnSpc>
              <a:defRPr/>
            </a:pPr>
            <a:r>
              <a:rPr lang="ar-SA" sz="2400" dirty="0" smtClean="0"/>
              <a:t>کتاب نصیحةالملوک</a:t>
            </a:r>
            <a:r>
              <a:rPr lang="en-US" sz="2400" dirty="0" smtClean="0"/>
              <a:t> </a:t>
            </a:r>
          </a:p>
          <a:p>
            <a:pPr algn="r" rtl="1" eaLnBrk="1" hangingPunct="1">
              <a:lnSpc>
                <a:spcPct val="80000"/>
              </a:lnSpc>
              <a:defRPr/>
            </a:pPr>
            <a:r>
              <a:rPr lang="ar-SA" sz="2400" dirty="0" smtClean="0"/>
              <a:t>رساله در عقل و عشق</a:t>
            </a:r>
            <a:r>
              <a:rPr lang="en-US" sz="2400" dirty="0" smtClean="0"/>
              <a:t> </a:t>
            </a:r>
          </a:p>
          <a:p>
            <a:pPr algn="r" rtl="1" eaLnBrk="1" hangingPunct="1">
              <a:lnSpc>
                <a:spcPct val="80000"/>
              </a:lnSpc>
              <a:defRPr/>
            </a:pPr>
            <a:r>
              <a:rPr lang="ar-SA" sz="2400" dirty="0" smtClean="0"/>
              <a:t>الجواب</a:t>
            </a:r>
            <a:r>
              <a:rPr lang="en-US" sz="2400" dirty="0" smtClean="0"/>
              <a:t> </a:t>
            </a:r>
          </a:p>
          <a:p>
            <a:pPr algn="r" rtl="1" eaLnBrk="1" hangingPunct="1">
              <a:lnSpc>
                <a:spcPct val="80000"/>
              </a:lnSpc>
              <a:defRPr/>
            </a:pPr>
            <a:r>
              <a:rPr lang="ar-SA" sz="2400" dirty="0" smtClean="0"/>
              <a:t>در تربیت یکی از ملوک گوید</a:t>
            </a:r>
            <a:r>
              <a:rPr lang="en-US" sz="2400" dirty="0" smtClean="0"/>
              <a:t> </a:t>
            </a:r>
          </a:p>
          <a:p>
            <a:pPr algn="r" rtl="1" eaLnBrk="1" hangingPunct="1">
              <a:lnSpc>
                <a:spcPct val="80000"/>
              </a:lnSpc>
              <a:defRPr/>
            </a:pPr>
            <a:r>
              <a:rPr lang="ar-SA" sz="2400" dirty="0" smtClean="0"/>
              <a:t>مجالس پنجگانه</a:t>
            </a:r>
            <a:r>
              <a:rPr lang="en-US" sz="2400" dirty="0" smtClean="0"/>
              <a:t> </a:t>
            </a:r>
          </a:p>
          <a:p>
            <a:pPr algn="r" rtl="1" eaLnBrk="1" hangingPunct="1">
              <a:lnSpc>
                <a:spcPct val="80000"/>
              </a:lnSpc>
              <a:defRPr/>
            </a:pPr>
            <a:r>
              <a:rPr lang="ar-SA" sz="2400" dirty="0" smtClean="0"/>
              <a:t>هزلیات سعدی</a:t>
            </a:r>
            <a:r>
              <a:rPr lang="en-US" sz="2400" dirty="0" smtClean="0"/>
              <a:t> </a:t>
            </a:r>
          </a:p>
          <a:p>
            <a:pPr algn="r" rtl="1" eaLnBrk="1" hangingPunct="1">
              <a:lnSpc>
                <a:spcPct val="80000"/>
              </a:lnSpc>
              <a:defRPr/>
            </a:pPr>
            <a:r>
              <a:rPr lang="ar-SA" sz="2400" dirty="0" smtClean="0"/>
              <a:t>از میان چاپ‌های انتقادی آثار سعدی دو تصحیح محمدعلی فروغی و غلامحسین یوسفی از بقیه معروف‌ترند</a:t>
            </a:r>
            <a:r>
              <a:rPr lang="en-US" sz="2400" dirty="0" smtClean="0"/>
              <a:t>.</a:t>
            </a:r>
          </a:p>
          <a:p>
            <a:pPr algn="r" eaLnBrk="1" hangingPunct="1">
              <a:lnSpc>
                <a:spcPct val="80000"/>
              </a:lnSpc>
              <a:buFont typeface="Wingdings" panose="05000000000000000000" pitchFamily="2" charset="2"/>
              <a:buNone/>
              <a:defRPr/>
            </a:pPr>
            <a:endParaRPr lang="en-US" sz="1000" dirty="0" smtClean="0"/>
          </a:p>
        </p:txBody>
      </p:sp>
      <p:sp>
        <p:nvSpPr>
          <p:cNvPr id="10243" name="AutoShape 4">
            <a:hlinkClick r:id="" action="ppaction://hlinkshowjump?jump=nextslide"/>
          </p:cNvPr>
          <p:cNvSpPr>
            <a:spLocks noChangeArrowheads="1"/>
          </p:cNvSpPr>
          <p:nvPr/>
        </p:nvSpPr>
        <p:spPr bwMode="auto">
          <a:xfrm>
            <a:off x="8172450" y="6308725"/>
            <a:ext cx="433388" cy="360363"/>
          </a:xfrm>
          <a:prstGeom prst="rightArrow">
            <a:avLst>
              <a:gd name="adj1" fmla="val 50000"/>
              <a:gd name="adj2" fmla="val 3006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a-IR"/>
          </a:p>
        </p:txBody>
      </p:sp>
      <p:sp>
        <p:nvSpPr>
          <p:cNvPr id="10244" name="AutoShape 6">
            <a:hlinkClick r:id="" action="ppaction://hlinkshowjump?jump=previousslide"/>
          </p:cNvPr>
          <p:cNvSpPr>
            <a:spLocks noChangeArrowheads="1"/>
          </p:cNvSpPr>
          <p:nvPr/>
        </p:nvSpPr>
        <p:spPr bwMode="auto">
          <a:xfrm>
            <a:off x="539750" y="6308725"/>
            <a:ext cx="431800" cy="358775"/>
          </a:xfrm>
          <a:prstGeom prst="leftArrow">
            <a:avLst>
              <a:gd name="adj1" fmla="val 49556"/>
              <a:gd name="adj2" fmla="val 29994"/>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a-IR"/>
          </a:p>
        </p:txBody>
      </p:sp>
    </p:spTree>
  </p:cSld>
  <p:clrMapOvr>
    <a:masterClrMapping/>
  </p:clrMapOvr>
  <p:transition>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457200" y="333375"/>
            <a:ext cx="8229600" cy="6081713"/>
          </a:xfrm>
        </p:spPr>
        <p:txBody>
          <a:bodyPr/>
          <a:lstStyle/>
          <a:p>
            <a:pPr algn="r" rtl="1" eaLnBrk="1" hangingPunct="1">
              <a:lnSpc>
                <a:spcPct val="80000"/>
              </a:lnSpc>
              <a:defRPr/>
            </a:pPr>
            <a:r>
              <a:rPr lang="ar-SA" sz="2400" dirty="0" smtClean="0"/>
              <a:t>بوستان</a:t>
            </a:r>
            <a:endParaRPr lang="en-US" sz="2400" dirty="0" smtClean="0"/>
          </a:p>
          <a:p>
            <a:pPr algn="r" rtl="1" eaLnBrk="1" hangingPunct="1">
              <a:lnSpc>
                <a:spcPct val="80000"/>
              </a:lnSpc>
              <a:defRPr/>
            </a:pPr>
            <a:r>
              <a:rPr lang="ar-SA" sz="2400" dirty="0" smtClean="0"/>
              <a:t>بوستان کتابی‌است منظوم در اخلاق در بحر متقارب (فعولن فعولن فعولن فعل) و چنانکه سعدی خود اشاره کرده‌است نظم آن را در ۶۵۵ ه‍.ق. به پایان برده‌است. کتاب در ده باب تألیف و تقدیم به بوبکر بن سعد زنگی شده‌است. معلوم نیست خود شیخ آن را چه می‌نامیده‌است. در بعضی آثار قدیمی به آن نام سعدی‌نامه داده‌اند. بعدها به قرینهٔ نام کتاب دیگر سعدی (گلستان) نام بوستان را بر این کتاب نهادند. باب‌های آن از قرار زیر است</a:t>
            </a:r>
            <a:r>
              <a:rPr lang="en-US" sz="2400" dirty="0" smtClean="0"/>
              <a:t>:</a:t>
            </a:r>
          </a:p>
          <a:p>
            <a:pPr algn="r" rtl="1" eaLnBrk="1" hangingPunct="1">
              <a:lnSpc>
                <a:spcPct val="80000"/>
              </a:lnSpc>
              <a:defRPr/>
            </a:pPr>
            <a:endParaRPr lang="en-US" sz="2400" dirty="0" smtClean="0"/>
          </a:p>
          <a:p>
            <a:pPr algn="r" rtl="1" eaLnBrk="1" hangingPunct="1">
              <a:lnSpc>
                <a:spcPct val="80000"/>
              </a:lnSpc>
              <a:defRPr/>
            </a:pPr>
            <a:r>
              <a:rPr lang="ar-SA" sz="2400" dirty="0" smtClean="0"/>
              <a:t>عقل و تدبیر و رای</a:t>
            </a:r>
            <a:r>
              <a:rPr lang="en-US" sz="2400" dirty="0" smtClean="0"/>
              <a:t> </a:t>
            </a:r>
          </a:p>
          <a:p>
            <a:pPr algn="r" rtl="1" eaLnBrk="1" hangingPunct="1">
              <a:lnSpc>
                <a:spcPct val="80000"/>
              </a:lnSpc>
              <a:defRPr/>
            </a:pPr>
            <a:r>
              <a:rPr lang="ar-SA" sz="2400" dirty="0" smtClean="0"/>
              <a:t>احسان</a:t>
            </a:r>
            <a:r>
              <a:rPr lang="en-US" sz="2400" dirty="0" smtClean="0"/>
              <a:t> </a:t>
            </a:r>
          </a:p>
          <a:p>
            <a:pPr algn="r" rtl="1" eaLnBrk="1" hangingPunct="1">
              <a:lnSpc>
                <a:spcPct val="80000"/>
              </a:lnSpc>
              <a:defRPr/>
            </a:pPr>
            <a:r>
              <a:rPr lang="ar-SA" sz="2400" dirty="0" smtClean="0"/>
              <a:t>عشق و مستی و شور</a:t>
            </a:r>
            <a:r>
              <a:rPr lang="en-US" sz="2400" dirty="0" smtClean="0"/>
              <a:t> </a:t>
            </a:r>
          </a:p>
          <a:p>
            <a:pPr algn="r" rtl="1" eaLnBrk="1" hangingPunct="1">
              <a:lnSpc>
                <a:spcPct val="80000"/>
              </a:lnSpc>
              <a:defRPr/>
            </a:pPr>
            <a:r>
              <a:rPr lang="ar-SA" sz="2400" dirty="0" smtClean="0"/>
              <a:t>تواضع</a:t>
            </a:r>
            <a:r>
              <a:rPr lang="en-US" sz="2400" dirty="0" smtClean="0"/>
              <a:t> </a:t>
            </a:r>
          </a:p>
          <a:p>
            <a:pPr algn="r" rtl="1" eaLnBrk="1" hangingPunct="1">
              <a:lnSpc>
                <a:spcPct val="80000"/>
              </a:lnSpc>
              <a:defRPr/>
            </a:pPr>
            <a:r>
              <a:rPr lang="ar-SA" sz="2400" dirty="0" smtClean="0"/>
              <a:t>رضا</a:t>
            </a:r>
            <a:r>
              <a:rPr lang="en-US" sz="2400" dirty="0" smtClean="0"/>
              <a:t> </a:t>
            </a:r>
          </a:p>
          <a:p>
            <a:pPr algn="r" rtl="1" eaLnBrk="1" hangingPunct="1">
              <a:lnSpc>
                <a:spcPct val="80000"/>
              </a:lnSpc>
              <a:defRPr/>
            </a:pPr>
            <a:r>
              <a:rPr lang="ar-SA" sz="2400" dirty="0" smtClean="0"/>
              <a:t>قناعت</a:t>
            </a:r>
            <a:r>
              <a:rPr lang="en-US" sz="2400" dirty="0" smtClean="0"/>
              <a:t> </a:t>
            </a:r>
          </a:p>
          <a:p>
            <a:pPr algn="r" rtl="1" eaLnBrk="1" hangingPunct="1">
              <a:lnSpc>
                <a:spcPct val="80000"/>
              </a:lnSpc>
              <a:defRPr/>
            </a:pPr>
            <a:r>
              <a:rPr lang="ar-SA" sz="2400" dirty="0" smtClean="0"/>
              <a:t>عالم تربیت</a:t>
            </a:r>
            <a:r>
              <a:rPr lang="en-US" sz="2400" dirty="0" smtClean="0"/>
              <a:t> </a:t>
            </a:r>
          </a:p>
          <a:p>
            <a:pPr algn="r" rtl="1" eaLnBrk="1" hangingPunct="1">
              <a:lnSpc>
                <a:spcPct val="80000"/>
              </a:lnSpc>
              <a:defRPr/>
            </a:pPr>
            <a:r>
              <a:rPr lang="ar-SA" sz="2400" dirty="0" smtClean="0"/>
              <a:t>شکر بر عافیت</a:t>
            </a:r>
            <a:r>
              <a:rPr lang="en-US" sz="2400" dirty="0" smtClean="0"/>
              <a:t> </a:t>
            </a:r>
          </a:p>
          <a:p>
            <a:pPr algn="r" rtl="1" eaLnBrk="1" hangingPunct="1">
              <a:lnSpc>
                <a:spcPct val="80000"/>
              </a:lnSpc>
              <a:defRPr/>
            </a:pPr>
            <a:r>
              <a:rPr lang="ar-SA" sz="2400" dirty="0" smtClean="0"/>
              <a:t>توبه و راه صواب</a:t>
            </a:r>
            <a:r>
              <a:rPr lang="en-US" sz="2400" dirty="0" smtClean="0"/>
              <a:t> </a:t>
            </a:r>
          </a:p>
          <a:p>
            <a:pPr algn="r" rtl="1" eaLnBrk="1" hangingPunct="1">
              <a:lnSpc>
                <a:spcPct val="80000"/>
              </a:lnSpc>
              <a:defRPr/>
            </a:pPr>
            <a:r>
              <a:rPr lang="ar-SA" sz="2400" dirty="0" smtClean="0"/>
              <a:t>مناجات و ختم کتاب</a:t>
            </a:r>
            <a:r>
              <a:rPr lang="en-US" sz="2400" dirty="0" smtClean="0"/>
              <a:t> </a:t>
            </a:r>
          </a:p>
          <a:p>
            <a:pPr algn="r" rtl="1" eaLnBrk="1" hangingPunct="1">
              <a:lnSpc>
                <a:spcPct val="80000"/>
              </a:lnSpc>
              <a:defRPr/>
            </a:pPr>
            <a:endParaRPr lang="en-US" sz="2400" dirty="0" smtClean="0"/>
          </a:p>
          <a:p>
            <a:pPr algn="r" rtl="1" eaLnBrk="1" hangingPunct="1">
              <a:lnSpc>
                <a:spcPct val="80000"/>
              </a:lnSpc>
              <a:defRPr/>
            </a:pPr>
            <a:r>
              <a:rPr lang="ar-SA" sz="2400" dirty="0" smtClean="0"/>
              <a:t>گلستان</a:t>
            </a:r>
            <a:endParaRPr lang="en-US" sz="2400" dirty="0" smtClean="0"/>
          </a:p>
          <a:p>
            <a:pPr algn="r" rtl="1" eaLnBrk="1" hangingPunct="1">
              <a:lnSpc>
                <a:spcPct val="80000"/>
              </a:lnSpc>
              <a:defRPr/>
            </a:pPr>
            <a:r>
              <a:rPr lang="ar-SA" sz="2400" dirty="0" smtClean="0"/>
              <a:t>گلستان کتابی است که سعدی یک سال پس از اتمام بوستان، کتاب نخستش، آن را به نثر آهنگین فارسی در هفت باب «سیرت پادشاهان»، «اخلاق درویشان»، «فضیلت قناعت»، «فوائد خاموشی»، «عشق و جوانی»، «ضعف و پیری»، «تأثیر تربیت»، و «آداب صحبت» نوشته است</a:t>
            </a:r>
            <a:r>
              <a:rPr lang="en-US" sz="2400" dirty="0" smtClean="0"/>
              <a:t>.</a:t>
            </a:r>
          </a:p>
          <a:p>
            <a:pPr algn="r" rtl="1" eaLnBrk="1" hangingPunct="1">
              <a:lnSpc>
                <a:spcPct val="80000"/>
              </a:lnSpc>
              <a:defRPr/>
            </a:pPr>
            <a:endParaRPr lang="en-US" sz="2400" dirty="0" smtClean="0"/>
          </a:p>
          <a:p>
            <a:pPr algn="r" rtl="1" eaLnBrk="1" hangingPunct="1">
              <a:lnSpc>
                <a:spcPct val="80000"/>
              </a:lnSpc>
              <a:defRPr/>
            </a:pPr>
            <a:endParaRPr lang="en-US" sz="2400" dirty="0" smtClean="0"/>
          </a:p>
          <a:p>
            <a:pPr algn="r" rtl="1" eaLnBrk="1" hangingPunct="1">
              <a:lnSpc>
                <a:spcPct val="80000"/>
              </a:lnSpc>
              <a:defRPr/>
            </a:pPr>
            <a:r>
              <a:rPr lang="ar-SA" sz="2400" dirty="0" smtClean="0"/>
              <a:t>غزلیات</a:t>
            </a:r>
            <a:endParaRPr lang="en-US" sz="2400" dirty="0" smtClean="0"/>
          </a:p>
          <a:p>
            <a:pPr algn="r" rtl="1" eaLnBrk="1" hangingPunct="1">
              <a:lnSpc>
                <a:spcPct val="80000"/>
              </a:lnSpc>
              <a:defRPr/>
            </a:pPr>
            <a:r>
              <a:rPr lang="ar-SA" sz="2400" dirty="0" smtClean="0"/>
              <a:t>غزلیات سعدی در چهار کتاب طیبات، بدایع، خواتیم و غزلیات قدیم گردآوری شده‌است</a:t>
            </a:r>
            <a:r>
              <a:rPr lang="en-US" sz="2400" dirty="0" smtClean="0"/>
              <a:t>.</a:t>
            </a:r>
          </a:p>
          <a:p>
            <a:pPr algn="r" eaLnBrk="1" hangingPunct="1">
              <a:lnSpc>
                <a:spcPct val="80000"/>
              </a:lnSpc>
              <a:buFont typeface="Wingdings" panose="05000000000000000000" pitchFamily="2" charset="2"/>
              <a:buNone/>
              <a:defRPr/>
            </a:pPr>
            <a:endParaRPr lang="en-US" sz="2400" dirty="0" smtClean="0"/>
          </a:p>
        </p:txBody>
      </p:sp>
      <p:sp>
        <p:nvSpPr>
          <p:cNvPr id="11267" name="AutoShape 4">
            <a:hlinkClick r:id="" action="ppaction://hlinkshowjump?jump=nextslide"/>
          </p:cNvPr>
          <p:cNvSpPr>
            <a:spLocks noChangeArrowheads="1"/>
          </p:cNvSpPr>
          <p:nvPr/>
        </p:nvSpPr>
        <p:spPr bwMode="auto">
          <a:xfrm>
            <a:off x="8172450" y="6238875"/>
            <a:ext cx="433388" cy="360363"/>
          </a:xfrm>
          <a:prstGeom prst="rightArrow">
            <a:avLst>
              <a:gd name="adj1" fmla="val 50000"/>
              <a:gd name="adj2" fmla="val 3006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a-IR"/>
          </a:p>
        </p:txBody>
      </p:sp>
      <p:sp>
        <p:nvSpPr>
          <p:cNvPr id="11268" name="AutoShape 6">
            <a:hlinkClick r:id="" action="ppaction://hlinkshowjump?jump=previousslide"/>
          </p:cNvPr>
          <p:cNvSpPr>
            <a:spLocks noChangeArrowheads="1"/>
          </p:cNvSpPr>
          <p:nvPr/>
        </p:nvSpPr>
        <p:spPr bwMode="auto">
          <a:xfrm>
            <a:off x="611188" y="6310313"/>
            <a:ext cx="431800" cy="358775"/>
          </a:xfrm>
          <a:prstGeom prst="leftArrow">
            <a:avLst>
              <a:gd name="adj1" fmla="val 49556"/>
              <a:gd name="adj2" fmla="val 29994"/>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a-IR"/>
          </a:p>
        </p:txBody>
      </p:sp>
    </p:spTree>
  </p:cSld>
  <p:clrMapOvr>
    <a:masterClrMapping/>
  </p:clrMapOvr>
  <p:transition>
    <p:random/>
  </p:transition>
  <p:timing>
    <p:tnLst>
      <p:par>
        <p:cTn id="1" dur="indefinite" restart="never" nodeType="tmRoot"/>
      </p:par>
    </p:tnLst>
  </p:timing>
</p:sld>
</file>

<file path=ppt/theme/theme1.xml><?xml version="1.0" encoding="utf-8"?>
<a:theme xmlns:a="http://schemas.openxmlformats.org/drawingml/2006/main" name="Glob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Globe">
      <a:majorFont>
        <a:latin typeface="Arial"/>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fa-IR"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fa-IR"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136</TotalTime>
  <Words>8432</Words>
  <Application>Microsoft Office PowerPoint</Application>
  <PresentationFormat>On-screen Show (4:3)</PresentationFormat>
  <Paragraphs>580</Paragraphs>
  <Slides>30</Slides>
  <Notes>0</Notes>
  <HiddenSlides>0</HiddenSlides>
  <MMClips>1</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Verdana</vt:lpstr>
      <vt:lpstr>Wingdings</vt:lpstr>
      <vt:lpstr>Calibri</vt:lpstr>
      <vt:lpstr>B Nazanin</vt:lpstr>
      <vt:lpstr>Globe</vt:lpstr>
      <vt:lpstr>PowerPoint Presentation</vt:lpstr>
      <vt:lpstr>PowerPoint Presentation</vt:lpstr>
      <vt:lpstr>بسم الله الرحمن الرحیم</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Baran Internet Cafe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MyBaran11</dc:creator>
  <cp:lastModifiedBy>HG</cp:lastModifiedBy>
  <cp:revision>28</cp:revision>
  <dcterms:created xsi:type="dcterms:W3CDTF">2008-04-05T15:56:24Z</dcterms:created>
  <dcterms:modified xsi:type="dcterms:W3CDTF">2015-07-20T16:35:52Z</dcterms:modified>
</cp:coreProperties>
</file>